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72" r:id="rId14"/>
    <p:sldId id="273" r:id="rId15"/>
    <p:sldId id="297" r:id="rId16"/>
    <p:sldId id="274" r:id="rId17"/>
    <p:sldId id="275" r:id="rId18"/>
    <p:sldId id="276" r:id="rId19"/>
    <p:sldId id="277" r:id="rId20"/>
    <p:sldId id="278" r:id="rId21"/>
    <p:sldId id="298" r:id="rId22"/>
    <p:sldId id="302" r:id="rId23"/>
    <p:sldId id="299" r:id="rId24"/>
    <p:sldId id="300"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03010-7472-40B2-A447-48EFF4B104D4}" v="9" dt="2020-08-06T23:32:04.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0" autoAdjust="0"/>
    <p:restoredTop sz="94660"/>
  </p:normalViewPr>
  <p:slideViewPr>
    <p:cSldViewPr snapToGrid="0">
      <p:cViewPr varScale="1">
        <p:scale>
          <a:sx n="81" d="100"/>
          <a:sy n="81"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Wadekar" userId="29038ac132738a23" providerId="LiveId" clId="{76403010-7472-40B2-A447-48EFF4B104D4}"/>
    <pc:docChg chg="undo delSld modSld sldOrd">
      <pc:chgData name="Shubham Wadekar" userId="29038ac132738a23" providerId="LiveId" clId="{76403010-7472-40B2-A447-48EFF4B104D4}" dt="2020-08-06T23:32:05.601" v="37" actId="20577"/>
      <pc:docMkLst>
        <pc:docMk/>
      </pc:docMkLst>
      <pc:sldChg chg="modSp">
        <pc:chgData name="Shubham Wadekar" userId="29038ac132738a23" providerId="LiveId" clId="{76403010-7472-40B2-A447-48EFF4B104D4}" dt="2020-08-06T23:32:05.601" v="37" actId="20577"/>
        <pc:sldMkLst>
          <pc:docMk/>
          <pc:sldMk cId="2135505825" sldId="264"/>
        </pc:sldMkLst>
        <pc:spChg chg="mod">
          <ac:chgData name="Shubham Wadekar" userId="29038ac132738a23" providerId="LiveId" clId="{76403010-7472-40B2-A447-48EFF4B104D4}" dt="2020-08-06T23:32:05.601" v="37" actId="20577"/>
          <ac:spMkLst>
            <pc:docMk/>
            <pc:sldMk cId="2135505825" sldId="264"/>
            <ac:spMk id="23553" creationId="{00000000-0000-0000-0000-000000000000}"/>
          </ac:spMkLst>
        </pc:spChg>
        <pc:grpChg chg="mod">
          <ac:chgData name="Shubham Wadekar" userId="29038ac132738a23" providerId="LiveId" clId="{76403010-7472-40B2-A447-48EFF4B104D4}" dt="2020-08-06T23:32:04.937" v="36" actId="1076"/>
          <ac:grpSpMkLst>
            <pc:docMk/>
            <pc:sldMk cId="2135505825" sldId="264"/>
            <ac:grpSpMk id="4" creationId="{00000000-0000-0000-0000-000000000000}"/>
          </ac:grpSpMkLst>
        </pc:grpChg>
        <pc:grpChg chg="mod">
          <ac:chgData name="Shubham Wadekar" userId="29038ac132738a23" providerId="LiveId" clId="{76403010-7472-40B2-A447-48EFF4B104D4}" dt="2020-08-06T23:32:04.937" v="36" actId="1076"/>
          <ac:grpSpMkLst>
            <pc:docMk/>
            <pc:sldMk cId="2135505825" sldId="264"/>
            <ac:grpSpMk id="5" creationId="{00000000-0000-0000-0000-000000000000}"/>
          </ac:grpSpMkLst>
        </pc:grpChg>
        <pc:picChg chg="mod">
          <ac:chgData name="Shubham Wadekar" userId="29038ac132738a23" providerId="LiveId" clId="{76403010-7472-40B2-A447-48EFF4B104D4}" dt="2020-08-06T23:32:04.578" v="35" actId="1076"/>
          <ac:picMkLst>
            <pc:docMk/>
            <pc:sldMk cId="2135505825" sldId="264"/>
            <ac:picMk id="35" creationId="{00000000-0000-0000-0000-000000000000}"/>
          </ac:picMkLst>
        </pc:picChg>
        <pc:picChg chg="mod">
          <ac:chgData name="Shubham Wadekar" userId="29038ac132738a23" providerId="LiveId" clId="{76403010-7472-40B2-A447-48EFF4B104D4}" dt="2020-08-06T23:32:04.074" v="34" actId="1076"/>
          <ac:picMkLst>
            <pc:docMk/>
            <pc:sldMk cId="2135505825" sldId="264"/>
            <ac:picMk id="1027" creationId="{00000000-0000-0000-0000-000000000000}"/>
          </ac:picMkLst>
        </pc:picChg>
      </pc:sldChg>
      <pc:sldChg chg="ord">
        <pc:chgData name="Shubham Wadekar" userId="29038ac132738a23" providerId="LiveId" clId="{76403010-7472-40B2-A447-48EFF4B104D4}" dt="2020-08-06T23:28:20.785" v="10"/>
        <pc:sldMkLst>
          <pc:docMk/>
          <pc:sldMk cId="1865607702" sldId="292"/>
        </pc:sldMkLst>
      </pc:sldChg>
      <pc:sldChg chg="del">
        <pc:chgData name="Shubham Wadekar" userId="29038ac132738a23" providerId="LiveId" clId="{76403010-7472-40B2-A447-48EFF4B104D4}" dt="2020-08-06T23:24:57.937" v="0" actId="2696"/>
        <pc:sldMkLst>
          <pc:docMk/>
          <pc:sldMk cId="2271924639" sldId="30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Personal\Desktop\new.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ersonal\Desktop\new.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80886018888272"/>
          <c:y val="4.8653209078114185E-2"/>
          <c:w val="0.85941163604549431"/>
          <c:h val="0.82900213862156125"/>
        </c:manualLayout>
      </c:layout>
      <c:barChart>
        <c:barDir val="col"/>
        <c:grouping val="clustered"/>
        <c:varyColors val="0"/>
        <c:ser>
          <c:idx val="0"/>
          <c:order val="0"/>
          <c:spPr>
            <a:solidFill>
              <a:schemeClr val="accent1"/>
            </a:solidFill>
            <a:ln>
              <a:noFill/>
            </a:ln>
            <a:effectLst/>
          </c:spPr>
          <c:invertIfNegative val="0"/>
          <c:cat>
            <c:strRef>
              <c:f>Sheet2!$A$1:$A$4</c:f>
              <c:strCache>
                <c:ptCount val="4"/>
                <c:pt idx="0">
                  <c:v>As received</c:v>
                </c:pt>
                <c:pt idx="1">
                  <c:v>Cu</c:v>
                </c:pt>
                <c:pt idx="2">
                  <c:v>CNT</c:v>
                </c:pt>
                <c:pt idx="3">
                  <c:v>SiC</c:v>
                </c:pt>
              </c:strCache>
            </c:strRef>
          </c:cat>
          <c:val>
            <c:numRef>
              <c:f>Sheet2!$B$1:$B$4</c:f>
              <c:numCache>
                <c:formatCode>General</c:formatCode>
                <c:ptCount val="4"/>
                <c:pt idx="0">
                  <c:v>98</c:v>
                </c:pt>
                <c:pt idx="1">
                  <c:v>122</c:v>
                </c:pt>
                <c:pt idx="2">
                  <c:v>127</c:v>
                </c:pt>
                <c:pt idx="3">
                  <c:v>131</c:v>
                </c:pt>
              </c:numCache>
            </c:numRef>
          </c:val>
          <c:extLst>
            <c:ext xmlns:c16="http://schemas.microsoft.com/office/drawing/2014/chart" uri="{C3380CC4-5D6E-409C-BE32-E72D297353CC}">
              <c16:uniqueId val="{00000000-2CBB-4288-8709-1EA80F9C5A81}"/>
            </c:ext>
          </c:extLst>
        </c:ser>
        <c:dLbls>
          <c:showLegendKey val="0"/>
          <c:showVal val="0"/>
          <c:showCatName val="0"/>
          <c:showSerName val="0"/>
          <c:showPercent val="0"/>
          <c:showBubbleSize val="0"/>
        </c:dLbls>
        <c:gapWidth val="219"/>
        <c:overlap val="-27"/>
        <c:axId val="342773976"/>
        <c:axId val="342771232"/>
      </c:barChart>
      <c:catAx>
        <c:axId val="342773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Aluminium</a:t>
                </a:r>
                <a:r>
                  <a:rPr lang="en-IN" baseline="0"/>
                  <a:t> Samples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2771232"/>
        <c:crosses val="autoZero"/>
        <c:auto val="1"/>
        <c:lblAlgn val="ctr"/>
        <c:lblOffset val="100"/>
        <c:noMultiLvlLbl val="0"/>
      </c:catAx>
      <c:valAx>
        <c:axId val="342771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r>
                  <a:rPr lang="en-IN" baseline="0"/>
                  <a:t> (HV,0.3)</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2773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Hardness vs. Distance</a:t>
            </a:r>
          </a:p>
        </c:rich>
      </c:tx>
      <c:layout>
        <c:manualLayout>
          <c:xMode val="edge"/>
          <c:yMode val="edge"/>
          <c:x val="0.27825604523549835"/>
          <c:y val="1.3605677057772662E-2"/>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11851498816885637"/>
          <c:y val="0.22031492236058406"/>
          <c:w val="0.83110630359191751"/>
          <c:h val="0.62271617089530473"/>
        </c:manualLayout>
      </c:layout>
      <c:lineChart>
        <c:grouping val="stacked"/>
        <c:varyColors val="0"/>
        <c:ser>
          <c:idx val="0"/>
          <c:order val="0"/>
          <c:spPr>
            <a:ln w="38100" cap="flat" cmpd="dbl" algn="ctr">
              <a:solidFill>
                <a:schemeClr val="accent6"/>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Lit>
              <c:formatCode>General</c:formatCode>
              <c:ptCount val="20"/>
              <c:pt idx="0">
                <c:v>-19</c:v>
              </c:pt>
              <c:pt idx="1">
                <c:v>-17</c:v>
              </c:pt>
              <c:pt idx="2">
                <c:v>-15</c:v>
              </c:pt>
              <c:pt idx="3">
                <c:v>-13</c:v>
              </c:pt>
              <c:pt idx="4">
                <c:v>-11</c:v>
              </c:pt>
              <c:pt idx="5">
                <c:v>-9</c:v>
              </c:pt>
              <c:pt idx="6">
                <c:v>-7</c:v>
              </c:pt>
              <c:pt idx="7">
                <c:v>-5</c:v>
              </c:pt>
              <c:pt idx="8">
                <c:v>-3</c:v>
              </c:pt>
              <c:pt idx="9">
                <c:v>-1</c:v>
              </c:pt>
              <c:pt idx="10">
                <c:v>1</c:v>
              </c:pt>
              <c:pt idx="11">
                <c:v>3</c:v>
              </c:pt>
              <c:pt idx="12">
                <c:v>5</c:v>
              </c:pt>
              <c:pt idx="13">
                <c:v>7</c:v>
              </c:pt>
              <c:pt idx="14">
                <c:v>9</c:v>
              </c:pt>
              <c:pt idx="15">
                <c:v>11</c:v>
              </c:pt>
              <c:pt idx="16">
                <c:v>13</c:v>
              </c:pt>
              <c:pt idx="17">
                <c:v>15</c:v>
              </c:pt>
              <c:pt idx="18">
                <c:v>17</c:v>
              </c:pt>
              <c:pt idx="19">
                <c:v>19</c:v>
              </c:pt>
            </c:numLit>
          </c:cat>
          <c:val>
            <c:numRef>
              <c:f>Sheet1!$A$1:$A$19</c:f>
              <c:numCache>
                <c:formatCode>General</c:formatCode>
                <c:ptCount val="19"/>
                <c:pt idx="0">
                  <c:v>98</c:v>
                </c:pt>
                <c:pt idx="1">
                  <c:v>107</c:v>
                </c:pt>
                <c:pt idx="2">
                  <c:v>111</c:v>
                </c:pt>
                <c:pt idx="3">
                  <c:v>115</c:v>
                </c:pt>
                <c:pt idx="4">
                  <c:v>118</c:v>
                </c:pt>
                <c:pt idx="5">
                  <c:v>120</c:v>
                </c:pt>
                <c:pt idx="6">
                  <c:v>125</c:v>
                </c:pt>
                <c:pt idx="7">
                  <c:v>127</c:v>
                </c:pt>
                <c:pt idx="8">
                  <c:v>129</c:v>
                </c:pt>
                <c:pt idx="9">
                  <c:v>131</c:v>
                </c:pt>
                <c:pt idx="10">
                  <c:v>132</c:v>
                </c:pt>
                <c:pt idx="11">
                  <c:v>129</c:v>
                </c:pt>
                <c:pt idx="12">
                  <c:v>126</c:v>
                </c:pt>
                <c:pt idx="13">
                  <c:v>124</c:v>
                </c:pt>
                <c:pt idx="14">
                  <c:v>122</c:v>
                </c:pt>
                <c:pt idx="15">
                  <c:v>119</c:v>
                </c:pt>
                <c:pt idx="16">
                  <c:v>115</c:v>
                </c:pt>
                <c:pt idx="17">
                  <c:v>110</c:v>
                </c:pt>
                <c:pt idx="18">
                  <c:v>96</c:v>
                </c:pt>
              </c:numCache>
            </c:numRef>
          </c:val>
          <c:smooth val="0"/>
          <c:extLst>
            <c:ext xmlns:c16="http://schemas.microsoft.com/office/drawing/2014/chart" uri="{C3380CC4-5D6E-409C-BE32-E72D297353CC}">
              <c16:uniqueId val="{00000000-9006-4576-B065-C55EBF1A717A}"/>
            </c:ext>
          </c:extLst>
        </c:ser>
        <c:dLbls>
          <c:dLblPos val="ctr"/>
          <c:showLegendKey val="0"/>
          <c:showVal val="1"/>
          <c:showCatName val="0"/>
          <c:showSerName val="0"/>
          <c:showPercent val="0"/>
          <c:showBubbleSize val="0"/>
        </c:dLbls>
        <c:smooth val="0"/>
        <c:axId val="342770840"/>
        <c:axId val="342776328"/>
      </c:lineChart>
      <c:catAx>
        <c:axId val="342770840"/>
        <c:scaling>
          <c:orientation val="minMax"/>
        </c:scaling>
        <c:delete val="0"/>
        <c:axPos val="b"/>
        <c:majorGridlines>
          <c:spPr>
            <a:ln w="9525" cap="flat" cmpd="sng" algn="ctr">
              <a:solidFill>
                <a:schemeClr val="tx1">
                  <a:lumMod val="15000"/>
                  <a:lumOff val="85000"/>
                  <a:alpha val="32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Distance (mm)</a:t>
                </a:r>
              </a:p>
            </c:rich>
          </c:tx>
          <c:layout>
            <c:manualLayout>
              <c:xMode val="edge"/>
              <c:yMode val="edge"/>
              <c:x val="0.43065084902278994"/>
              <c:y val="0.95409781760056744"/>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776328"/>
        <c:crosses val="autoZero"/>
        <c:auto val="1"/>
        <c:lblAlgn val="ctr"/>
        <c:lblOffset val="100"/>
        <c:noMultiLvlLbl val="0"/>
      </c:catAx>
      <c:valAx>
        <c:axId val="342776328"/>
        <c:scaling>
          <c:orientation val="minMax"/>
          <c:min val="80"/>
        </c:scaling>
        <c:delete val="0"/>
        <c:axPos val="l"/>
        <c:majorGridlines>
          <c:spPr>
            <a:ln w="9525" cap="flat" cmpd="sng" algn="ctr">
              <a:solidFill>
                <a:schemeClr val="tx1">
                  <a:lumMod val="15000"/>
                  <a:lumOff val="85000"/>
                  <a:alpha val="32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Microhardness (HV)</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77084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Hardness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08758458872571"/>
          <c:y val="0.12136484149971216"/>
          <c:w val="0.85976047113779208"/>
          <c:h val="0.74029433300561631"/>
        </c:manualLayout>
      </c:layout>
      <c:barChart>
        <c:barDir val="col"/>
        <c:grouping val="clustered"/>
        <c:varyColors val="0"/>
        <c:ser>
          <c:idx val="0"/>
          <c:order val="0"/>
          <c:spPr>
            <a:solidFill>
              <a:schemeClr val="accent1"/>
            </a:solidFill>
            <a:ln>
              <a:noFill/>
            </a:ln>
            <a:effectLst/>
          </c:spPr>
          <c:invertIfNegative val="0"/>
          <c:cat>
            <c:strRef>
              <c:f>Sheet1!$A$1:$A$5</c:f>
              <c:strCache>
                <c:ptCount val="5"/>
                <c:pt idx="0">
                  <c:v>Base mettal AA7075</c:v>
                </c:pt>
                <c:pt idx="1">
                  <c:v>FSP AA7075</c:v>
                </c:pt>
                <c:pt idx="2">
                  <c:v>FSP SiC 160 nm</c:v>
                </c:pt>
                <c:pt idx="3">
                  <c:v>FSP SiC 60 nm</c:v>
                </c:pt>
                <c:pt idx="4">
                  <c:v>FSP SiC 30 nm</c:v>
                </c:pt>
              </c:strCache>
            </c:strRef>
          </c:cat>
          <c:val>
            <c:numRef>
              <c:f>Sheet1!$B$1:$B$5</c:f>
              <c:numCache>
                <c:formatCode>General</c:formatCode>
                <c:ptCount val="5"/>
                <c:pt idx="0">
                  <c:v>98</c:v>
                </c:pt>
                <c:pt idx="1">
                  <c:v>105</c:v>
                </c:pt>
                <c:pt idx="2">
                  <c:v>115</c:v>
                </c:pt>
                <c:pt idx="3">
                  <c:v>120</c:v>
                </c:pt>
                <c:pt idx="4">
                  <c:v>131</c:v>
                </c:pt>
              </c:numCache>
            </c:numRef>
          </c:val>
          <c:extLst>
            <c:ext xmlns:c16="http://schemas.microsoft.com/office/drawing/2014/chart" uri="{C3380CC4-5D6E-409C-BE32-E72D297353CC}">
              <c16:uniqueId val="{00000000-A647-4F4E-B224-E93D7727A61F}"/>
            </c:ext>
          </c:extLst>
        </c:ser>
        <c:dLbls>
          <c:showLegendKey val="0"/>
          <c:showVal val="0"/>
          <c:showCatName val="0"/>
          <c:showSerName val="0"/>
          <c:showPercent val="0"/>
          <c:showBubbleSize val="0"/>
        </c:dLbls>
        <c:gapWidth val="219"/>
        <c:overlap val="-27"/>
        <c:axId val="342774368"/>
        <c:axId val="342767312"/>
      </c:barChart>
      <c:catAx>
        <c:axId val="342774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Aluminium</a:t>
                </a:r>
                <a:r>
                  <a:rPr lang="en-IN" baseline="0"/>
                  <a:t> samples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2767312"/>
        <c:crosses val="autoZero"/>
        <c:auto val="1"/>
        <c:lblAlgn val="ctr"/>
        <c:lblOffset val="100"/>
        <c:noMultiLvlLbl val="0"/>
      </c:catAx>
      <c:valAx>
        <c:axId val="342767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Hardness</a:t>
                </a:r>
                <a:r>
                  <a:rPr lang="en-IN" baseline="0"/>
                  <a:t> (HV, 0.3)</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2774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Wear</a:t>
            </a:r>
            <a:r>
              <a:rPr lang="en-IN" baseline="0"/>
              <a:t> Rate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Sheet6!$A$1</c:f>
              <c:strCache>
                <c:ptCount val="1"/>
                <c:pt idx="0">
                  <c:v>Base material</c:v>
                </c:pt>
              </c:strCache>
            </c:strRef>
          </c:tx>
          <c:spPr>
            <a:ln w="28575" cap="rnd">
              <a:solidFill>
                <a:schemeClr val="accent1"/>
              </a:solidFill>
              <a:round/>
            </a:ln>
            <a:effectLst/>
          </c:spPr>
          <c:marker>
            <c:symbol val="none"/>
          </c:marker>
          <c:val>
            <c:numRef>
              <c:f>Sheet6!$A$2:$A$7</c:f>
              <c:numCache>
                <c:formatCode>General</c:formatCode>
                <c:ptCount val="6"/>
                <c:pt idx="0">
                  <c:v>4</c:v>
                </c:pt>
                <c:pt idx="1">
                  <c:v>7</c:v>
                </c:pt>
                <c:pt idx="2">
                  <c:v>10</c:v>
                </c:pt>
                <c:pt idx="3">
                  <c:v>13</c:v>
                </c:pt>
                <c:pt idx="4">
                  <c:v>16</c:v>
                </c:pt>
                <c:pt idx="5">
                  <c:v>19</c:v>
                </c:pt>
              </c:numCache>
            </c:numRef>
          </c:val>
          <c:smooth val="0"/>
          <c:extLst>
            <c:ext xmlns:c16="http://schemas.microsoft.com/office/drawing/2014/chart" uri="{C3380CC4-5D6E-409C-BE32-E72D297353CC}">
              <c16:uniqueId val="{00000000-3D52-4032-BBEC-F27F37378EF2}"/>
            </c:ext>
          </c:extLst>
        </c:ser>
        <c:ser>
          <c:idx val="1"/>
          <c:order val="1"/>
          <c:tx>
            <c:strRef>
              <c:f>Sheet6!$B$1</c:f>
              <c:strCache>
                <c:ptCount val="1"/>
                <c:pt idx="0">
                  <c:v>Micro particle one pass</c:v>
                </c:pt>
              </c:strCache>
            </c:strRef>
          </c:tx>
          <c:spPr>
            <a:ln w="28575" cap="rnd">
              <a:solidFill>
                <a:schemeClr val="accent2"/>
              </a:solidFill>
              <a:round/>
            </a:ln>
            <a:effectLst/>
          </c:spPr>
          <c:marker>
            <c:symbol val="none"/>
          </c:marker>
          <c:val>
            <c:numRef>
              <c:f>Sheet6!$B$2:$B$7</c:f>
              <c:numCache>
                <c:formatCode>General</c:formatCode>
                <c:ptCount val="6"/>
                <c:pt idx="0">
                  <c:v>2</c:v>
                </c:pt>
                <c:pt idx="1">
                  <c:v>4</c:v>
                </c:pt>
                <c:pt idx="2">
                  <c:v>6</c:v>
                </c:pt>
                <c:pt idx="3">
                  <c:v>8</c:v>
                </c:pt>
                <c:pt idx="4">
                  <c:v>10</c:v>
                </c:pt>
                <c:pt idx="5">
                  <c:v>12</c:v>
                </c:pt>
              </c:numCache>
            </c:numRef>
          </c:val>
          <c:smooth val="0"/>
          <c:extLst>
            <c:ext xmlns:c16="http://schemas.microsoft.com/office/drawing/2014/chart" uri="{C3380CC4-5D6E-409C-BE32-E72D297353CC}">
              <c16:uniqueId val="{00000001-3D52-4032-BBEC-F27F37378EF2}"/>
            </c:ext>
          </c:extLst>
        </c:ser>
        <c:dLbls>
          <c:showLegendKey val="0"/>
          <c:showVal val="0"/>
          <c:showCatName val="0"/>
          <c:showSerName val="0"/>
          <c:showPercent val="0"/>
          <c:showBubbleSize val="0"/>
        </c:dLbls>
        <c:smooth val="0"/>
        <c:axId val="256962680"/>
        <c:axId val="256966208"/>
      </c:lineChart>
      <c:catAx>
        <c:axId val="256962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Sliding distance km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966208"/>
        <c:crosses val="autoZero"/>
        <c:auto val="1"/>
        <c:lblAlgn val="ctr"/>
        <c:lblOffset val="100"/>
        <c:noMultiLvlLbl val="0"/>
      </c:catAx>
      <c:valAx>
        <c:axId val="256966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Weight</a:t>
                </a:r>
                <a:r>
                  <a:rPr lang="en-IN" baseline="0"/>
                  <a:t> loss (mg)</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962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8C775-11F0-45BA-AF13-9F9C7634669D}" type="datetimeFigureOut">
              <a:rPr lang="en-IN" smtClean="0"/>
              <a:t>06-08-2020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3F12F-74B0-4D42-8053-5D9486B849E6}" type="slidenum">
              <a:rPr lang="en-IN" smtClean="0"/>
              <a:t>‹#›</a:t>
            </a:fld>
            <a:endParaRPr lang="en-IN"/>
          </a:p>
        </p:txBody>
      </p:sp>
    </p:spTree>
    <p:extLst>
      <p:ext uri="{BB962C8B-B14F-4D97-AF65-F5344CB8AC3E}">
        <p14:creationId xmlns:p14="http://schemas.microsoft.com/office/powerpoint/2010/main" val="337896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7645C7-0E60-45C7-97DF-071D60A62EFB}" type="slidenum">
              <a:rPr lang="ru-RU"/>
              <a:pPr/>
              <a:t>6</a:t>
            </a:fld>
            <a:endParaRPr lang="ru-RU"/>
          </a:p>
        </p:txBody>
      </p:sp>
      <p:sp>
        <p:nvSpPr>
          <p:cNvPr id="956418" name="Rectangle 2"/>
          <p:cNvSpPr>
            <a:spLocks noGrp="1" noRot="1" noChangeAspect="1" noChangeArrowheads="1" noTextEdit="1"/>
          </p:cNvSpPr>
          <p:nvPr>
            <p:ph type="sldImg"/>
          </p:nvPr>
        </p:nvSpPr>
        <p:spPr>
          <a:xfrm>
            <a:off x="141288" y="768350"/>
            <a:ext cx="6821487" cy="3838575"/>
          </a:xfrm>
          <a:ln/>
        </p:spPr>
      </p:sp>
      <p:sp>
        <p:nvSpPr>
          <p:cNvPr id="956419" name="Rectangle 3"/>
          <p:cNvSpPr>
            <a:spLocks noGrp="1" noChangeArrowheads="1"/>
          </p:cNvSpPr>
          <p:nvPr>
            <p:ph type="body" idx="1"/>
          </p:nvPr>
        </p:nvSpPr>
        <p:spPr/>
        <p:txBody>
          <a:bodyPr/>
          <a:lstStyle/>
          <a:p>
            <a:r>
              <a:rPr lang="en-US" dirty="0"/>
              <a:t>This slide shows the schemes.</a:t>
            </a:r>
          </a:p>
          <a:p>
            <a:r>
              <a:rPr lang="en-US" dirty="0"/>
              <a:t>In HPT, a thin disk is twisted between two anvils under pressure.</a:t>
            </a:r>
          </a:p>
          <a:p>
            <a:r>
              <a:rPr lang="en-US" dirty="0"/>
              <a:t>In ECAE, a bulk specimen is extruded through an angular channel.</a:t>
            </a:r>
          </a:p>
          <a:p>
            <a:r>
              <a:rPr lang="en-US" dirty="0"/>
              <a:t>As a result, the bulk accumulates large equivalent strain</a:t>
            </a:r>
          </a:p>
        </p:txBody>
      </p:sp>
    </p:spTree>
    <p:extLst>
      <p:ext uri="{BB962C8B-B14F-4D97-AF65-F5344CB8AC3E}">
        <p14:creationId xmlns:p14="http://schemas.microsoft.com/office/powerpoint/2010/main" val="138567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BA82FFC-D497-4E58-BBE4-EE4119AF93BA}" type="datetimeFigureOut">
              <a:rPr lang="en-IN" smtClean="0"/>
              <a:t>06-08-2020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155875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BA82FFC-D497-4E58-BBE4-EE4119AF93BA}" type="datetimeFigureOut">
              <a:rPr lang="en-IN" smtClean="0"/>
              <a:t>06-08-2020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191367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BA82FFC-D497-4E58-BBE4-EE4119AF93BA}" type="datetimeFigureOut">
              <a:rPr lang="en-IN" smtClean="0"/>
              <a:t>06-08-2020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4232454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IN"/>
          </a:p>
        </p:txBody>
      </p:sp>
      <p:sp>
        <p:nvSpPr>
          <p:cNvPr id="3" name="SmartArt Placeholder 2"/>
          <p:cNvSpPr>
            <a:spLocks noGrp="1"/>
          </p:cNvSpPr>
          <p:nvPr>
            <p:ph type="dgm" idx="1"/>
          </p:nvPr>
        </p:nvSpPr>
        <p:spPr>
          <a:xfrm>
            <a:off x="609600" y="1600205"/>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endParaRPr lang="ru-RU"/>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lang="ru-RU"/>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A5893836-FF95-4664-AF93-4604FB751347}" type="slidenum">
              <a:rPr lang="ru-RU"/>
              <a:pPr/>
              <a:t>‹#›</a:t>
            </a:fld>
            <a:endParaRPr lang="ru-RU"/>
          </a:p>
        </p:txBody>
      </p:sp>
    </p:spTree>
    <p:extLst>
      <p:ext uri="{BB962C8B-B14F-4D97-AF65-F5344CB8AC3E}">
        <p14:creationId xmlns:p14="http://schemas.microsoft.com/office/powerpoint/2010/main" val="2142992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BA82FFC-D497-4E58-BBE4-EE4119AF93BA}" type="datetimeFigureOut">
              <a:rPr lang="en-IN" smtClean="0"/>
              <a:t>06-08-2020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317718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82FFC-D497-4E58-BBE4-EE4119AF93BA}" type="datetimeFigureOut">
              <a:rPr lang="en-IN" smtClean="0"/>
              <a:t>06-08-2020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363348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BA82FFC-D497-4E58-BBE4-EE4119AF93BA}" type="datetimeFigureOut">
              <a:rPr lang="en-IN" smtClean="0"/>
              <a:t>06-08-2020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3802444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BA82FFC-D497-4E58-BBE4-EE4119AF93BA}" type="datetimeFigureOut">
              <a:rPr lang="en-IN" smtClean="0"/>
              <a:t>06-08-2020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3757703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A82FFC-D497-4E58-BBE4-EE4119AF93BA}" type="datetimeFigureOut">
              <a:rPr lang="en-IN" smtClean="0"/>
              <a:t>06-08-2020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230706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82FFC-D497-4E58-BBE4-EE4119AF93BA}" type="datetimeFigureOut">
              <a:rPr lang="en-IN" smtClean="0"/>
              <a:t>06-08-2020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2796582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82FFC-D497-4E58-BBE4-EE4119AF93BA}" type="datetimeFigureOut">
              <a:rPr lang="en-IN" smtClean="0"/>
              <a:t>06-08-2020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55431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82FFC-D497-4E58-BBE4-EE4119AF93BA}" type="datetimeFigureOut">
              <a:rPr lang="en-IN" smtClean="0"/>
              <a:t>06-08-2020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B1F0B4-8EB6-4807-9E63-6BCCA831F564}" type="slidenum">
              <a:rPr lang="en-IN" smtClean="0"/>
              <a:t>‹#›</a:t>
            </a:fld>
            <a:endParaRPr lang="en-IN"/>
          </a:p>
        </p:txBody>
      </p:sp>
    </p:spTree>
    <p:extLst>
      <p:ext uri="{BB962C8B-B14F-4D97-AF65-F5344CB8AC3E}">
        <p14:creationId xmlns:p14="http://schemas.microsoft.com/office/powerpoint/2010/main" val="225976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82FFC-D497-4E58-BBE4-EE4119AF93BA}" type="datetimeFigureOut">
              <a:rPr lang="en-IN" smtClean="0"/>
              <a:t>06-08-2020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F0B4-8EB6-4807-9E63-6BCCA831F564}" type="slidenum">
              <a:rPr lang="en-IN" smtClean="0"/>
              <a:t>‹#›</a:t>
            </a:fld>
            <a:endParaRPr lang="en-IN"/>
          </a:p>
        </p:txBody>
      </p:sp>
    </p:spTree>
    <p:extLst>
      <p:ext uri="{BB962C8B-B14F-4D97-AF65-F5344CB8AC3E}">
        <p14:creationId xmlns:p14="http://schemas.microsoft.com/office/powerpoint/2010/main" val="1933611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9.png"/><Relationship Id="rId7" Type="http://schemas.openxmlformats.org/officeDocument/2006/relationships/image" Target="../media/image7.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1.jpeg"/><Relationship Id="rId5" Type="http://schemas.openxmlformats.org/officeDocument/2006/relationships/image" Target="../media/image10.w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81165"/>
            <a:ext cx="9144000" cy="1912419"/>
          </a:xfrm>
        </p:spPr>
        <p:txBody>
          <a:bodyPr>
            <a:normAutofit/>
          </a:bodyPr>
          <a:lstStyle/>
          <a:p>
            <a:r>
              <a:rPr lang="en-IN" sz="4000" dirty="0">
                <a:latin typeface="Times New Roman" panose="02020603050405020304" pitchFamily="18" charset="0"/>
                <a:cs typeface="Times New Roman" panose="02020603050405020304" pitchFamily="18" charset="0"/>
              </a:rPr>
              <a:t>Influence of process parameters on additive friction stir processing of 7075 Al alloy for defence applications</a:t>
            </a:r>
          </a:p>
        </p:txBody>
      </p:sp>
      <p:sp>
        <p:nvSpPr>
          <p:cNvPr id="3" name="Subtitle 2"/>
          <p:cNvSpPr>
            <a:spLocks noGrp="1"/>
          </p:cNvSpPr>
          <p:nvPr>
            <p:ph type="subTitle" idx="1"/>
          </p:nvPr>
        </p:nvSpPr>
        <p:spPr>
          <a:xfrm>
            <a:off x="682388" y="3593584"/>
            <a:ext cx="9985611" cy="3043450"/>
          </a:xfrm>
        </p:spPr>
        <p:txBody>
          <a:bodyPr>
            <a:normAutofit lnSpcReduction="10000"/>
          </a:bodyPr>
          <a:lstStyle/>
          <a:p>
            <a:r>
              <a:rPr lang="en-IN" b="1" dirty="0">
                <a:solidFill>
                  <a:schemeClr val="tx1"/>
                </a:solidFill>
              </a:rPr>
              <a:t>             In assistance with Defence Institute of Advanced Technology</a:t>
            </a:r>
          </a:p>
          <a:p>
            <a:pPr algn="ctr"/>
            <a:r>
              <a:rPr lang="en-IN" b="1" dirty="0">
                <a:solidFill>
                  <a:schemeClr val="tx1"/>
                </a:solidFill>
              </a:rPr>
              <a:t>           DRDO(GOI)</a:t>
            </a:r>
          </a:p>
          <a:p>
            <a:pPr algn="just"/>
            <a:r>
              <a:rPr lang="en-IN" dirty="0">
                <a:solidFill>
                  <a:schemeClr val="tx1"/>
                </a:solidFill>
              </a:rPr>
              <a:t>                                                   Guide  : </a:t>
            </a:r>
            <a:r>
              <a:rPr lang="en-IN" dirty="0" err="1">
                <a:solidFill>
                  <a:schemeClr val="tx1"/>
                </a:solidFill>
              </a:rPr>
              <a:t>Prof.</a:t>
            </a:r>
            <a:r>
              <a:rPr lang="en-IN" dirty="0">
                <a:solidFill>
                  <a:schemeClr val="tx1"/>
                </a:solidFill>
              </a:rPr>
              <a:t> H.A. </a:t>
            </a:r>
            <a:r>
              <a:rPr lang="en-IN" dirty="0" err="1">
                <a:solidFill>
                  <a:schemeClr val="tx1"/>
                </a:solidFill>
              </a:rPr>
              <a:t>Deore</a:t>
            </a:r>
            <a:endParaRPr lang="en-IN" dirty="0">
              <a:solidFill>
                <a:schemeClr val="tx1"/>
              </a:solidFill>
            </a:endParaRPr>
          </a:p>
          <a:p>
            <a:r>
              <a:rPr lang="en-IN" dirty="0">
                <a:solidFill>
                  <a:schemeClr val="tx1"/>
                </a:solidFill>
              </a:rPr>
              <a:t>                             Group members : 1)</a:t>
            </a:r>
            <a:r>
              <a:rPr lang="en-IN" dirty="0" err="1">
                <a:solidFill>
                  <a:schemeClr val="tx1"/>
                </a:solidFill>
              </a:rPr>
              <a:t>Shubham</a:t>
            </a:r>
            <a:r>
              <a:rPr lang="en-IN" dirty="0">
                <a:solidFill>
                  <a:schemeClr val="tx1"/>
                </a:solidFill>
              </a:rPr>
              <a:t> </a:t>
            </a:r>
            <a:r>
              <a:rPr lang="en-IN" dirty="0" err="1">
                <a:solidFill>
                  <a:schemeClr val="tx1"/>
                </a:solidFill>
              </a:rPr>
              <a:t>Wadekar</a:t>
            </a:r>
            <a:endParaRPr lang="en-IN" dirty="0">
              <a:solidFill>
                <a:schemeClr val="tx1"/>
              </a:solidFill>
            </a:endParaRPr>
          </a:p>
          <a:p>
            <a:pPr algn="just"/>
            <a:r>
              <a:rPr lang="en-IN" dirty="0">
                <a:solidFill>
                  <a:schemeClr val="tx1"/>
                </a:solidFill>
              </a:rPr>
              <a:t>                                                                                    2)Ravi </a:t>
            </a:r>
            <a:r>
              <a:rPr lang="en-IN" dirty="0" err="1">
                <a:solidFill>
                  <a:schemeClr val="tx1"/>
                </a:solidFill>
              </a:rPr>
              <a:t>Soladhra</a:t>
            </a:r>
            <a:endParaRPr lang="en-IN" dirty="0">
              <a:solidFill>
                <a:schemeClr val="tx1"/>
              </a:solidFill>
            </a:endParaRPr>
          </a:p>
          <a:p>
            <a:pPr algn="just"/>
            <a:r>
              <a:rPr lang="en-IN" dirty="0">
                <a:solidFill>
                  <a:schemeClr val="tx1"/>
                </a:solidFill>
              </a:rPr>
              <a:t>                                                                                    3)</a:t>
            </a:r>
            <a:r>
              <a:rPr lang="en-IN" dirty="0" err="1">
                <a:solidFill>
                  <a:schemeClr val="tx1"/>
                </a:solidFill>
              </a:rPr>
              <a:t>Nilkanth</a:t>
            </a:r>
            <a:r>
              <a:rPr lang="en-IN" dirty="0">
                <a:solidFill>
                  <a:schemeClr val="tx1"/>
                </a:solidFill>
              </a:rPr>
              <a:t> </a:t>
            </a:r>
            <a:r>
              <a:rPr lang="en-IN" dirty="0" err="1">
                <a:solidFill>
                  <a:schemeClr val="tx1"/>
                </a:solidFill>
              </a:rPr>
              <a:t>Thombare</a:t>
            </a:r>
            <a:endParaRPr lang="en-IN" dirty="0">
              <a:solidFill>
                <a:schemeClr val="tx1"/>
              </a:solidFill>
            </a:endParaRPr>
          </a:p>
          <a:p>
            <a:pPr algn="just"/>
            <a:r>
              <a:rPr lang="en-IN" dirty="0">
                <a:solidFill>
                  <a:schemeClr val="tx1"/>
                </a:solidFill>
              </a:rPr>
              <a:t>                                                                                    4)</a:t>
            </a:r>
            <a:r>
              <a:rPr lang="en-IN" dirty="0" err="1">
                <a:solidFill>
                  <a:schemeClr val="tx1"/>
                </a:solidFill>
              </a:rPr>
              <a:t>Hemant</a:t>
            </a:r>
            <a:r>
              <a:rPr lang="en-IN" dirty="0">
                <a:solidFill>
                  <a:schemeClr val="tx1"/>
                </a:solidFill>
              </a:rPr>
              <a:t> </a:t>
            </a:r>
            <a:r>
              <a:rPr lang="en-IN" dirty="0" err="1">
                <a:solidFill>
                  <a:schemeClr val="tx1"/>
                </a:solidFill>
              </a:rPr>
              <a:t>Barkade</a:t>
            </a:r>
            <a:endParaRPr lang="en-IN" dirty="0">
              <a:solidFill>
                <a:schemeClr val="tx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40191" cy="170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G:\data0\logo.jpg"/>
          <p:cNvPicPr/>
          <p:nvPr/>
        </p:nvPicPr>
        <p:blipFill rotWithShape="1">
          <a:blip r:embed="rId3">
            <a:extLst>
              <a:ext uri="{28A0092B-C50C-407E-A947-70E740481C1C}">
                <a14:useLocalDpi xmlns:a14="http://schemas.microsoft.com/office/drawing/2010/main" val="0"/>
              </a:ext>
            </a:extLst>
          </a:blip>
          <a:srcRect r="2768" b="26842"/>
          <a:stretch/>
        </p:blipFill>
        <p:spPr bwMode="auto">
          <a:xfrm>
            <a:off x="9329736" y="188641"/>
            <a:ext cx="2676525" cy="13239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3850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4114800" cy="609600"/>
          </a:xfrm>
        </p:spPr>
        <p:txBody>
          <a:bodyPr>
            <a:normAutofit/>
          </a:bodyPr>
          <a:lstStyle/>
          <a:p>
            <a:pPr algn="l"/>
            <a:r>
              <a:rPr lang="en-US" sz="2400" b="1" dirty="0">
                <a:latin typeface="Times New Roman" pitchFamily="18" charset="0"/>
                <a:cs typeface="Times New Roman" pitchFamily="18" charset="0"/>
              </a:rPr>
              <a:t>Microstructural zones:</a:t>
            </a:r>
          </a:p>
        </p:txBody>
      </p:sp>
      <p:pic>
        <p:nvPicPr>
          <p:cNvPr id="4098" name="Picture 2"/>
          <p:cNvPicPr>
            <a:picLocks noGrp="1" noChangeAspect="1" noChangeArrowheads="1"/>
          </p:cNvPicPr>
          <p:nvPr>
            <p:ph idx="1"/>
          </p:nvPr>
        </p:nvPicPr>
        <p:blipFill>
          <a:blip r:embed="rId2"/>
          <a:srcRect/>
          <a:stretch>
            <a:fillRect/>
          </a:stretch>
        </p:blipFill>
        <p:spPr bwMode="auto">
          <a:xfrm>
            <a:off x="1524004" y="755440"/>
            <a:ext cx="7277837" cy="4883360"/>
          </a:xfrm>
          <a:prstGeom prst="rect">
            <a:avLst/>
          </a:prstGeom>
          <a:noFill/>
          <a:ln w="9525">
            <a:noFill/>
            <a:miter lim="800000"/>
            <a:headEnd/>
            <a:tailEnd/>
          </a:ln>
          <a:effectLst/>
        </p:spPr>
      </p:pic>
      <p:sp>
        <p:nvSpPr>
          <p:cNvPr id="4" name="TextBox 3"/>
          <p:cNvSpPr txBox="1"/>
          <p:nvPr/>
        </p:nvSpPr>
        <p:spPr>
          <a:xfrm>
            <a:off x="4087177" y="5867400"/>
            <a:ext cx="4077335" cy="338554"/>
          </a:xfrm>
          <a:prstGeom prst="rect">
            <a:avLst/>
          </a:prstGeom>
          <a:noFill/>
        </p:spPr>
        <p:txBody>
          <a:bodyPr wrap="none" rtlCol="0">
            <a:spAutoFit/>
          </a:bodyPr>
          <a:lstStyle/>
          <a:p>
            <a:pPr algn="ctr"/>
            <a:r>
              <a:rPr lang="en-US" sz="1600" dirty="0">
                <a:latin typeface="Times New Roman" pitchFamily="18" charset="0"/>
                <a:cs typeface="Times New Roman" pitchFamily="18" charset="0"/>
              </a:rPr>
              <a:t>Fig 2 : Different zone produce during FSW [3].</a:t>
            </a:r>
          </a:p>
        </p:txBody>
      </p:sp>
      <p:sp>
        <p:nvSpPr>
          <p:cNvPr id="6" name="TextBox 5"/>
          <p:cNvSpPr txBox="1"/>
          <p:nvPr/>
        </p:nvSpPr>
        <p:spPr>
          <a:xfrm>
            <a:off x="1600200" y="6477007"/>
            <a:ext cx="8305800" cy="276999"/>
          </a:xfrm>
          <a:prstGeom prst="rect">
            <a:avLst/>
          </a:prstGeom>
          <a:noFill/>
        </p:spPr>
        <p:txBody>
          <a:bodyPr wrap="square" rtlCol="0">
            <a:spAutoFit/>
          </a:bodyPr>
          <a:lstStyle/>
          <a:p>
            <a:r>
              <a:rPr lang="en-US" sz="1200" dirty="0">
                <a:latin typeface="Times New Roman" pitchFamily="18" charset="0"/>
                <a:cs typeface="Times New Roman" pitchFamily="18" charset="0"/>
              </a:rPr>
              <a:t>Reference: A.M. </a:t>
            </a:r>
            <a:r>
              <a:rPr lang="en-US" sz="1200" dirty="0" err="1">
                <a:latin typeface="Times New Roman" pitchFamily="18" charset="0"/>
                <a:cs typeface="Times New Roman" pitchFamily="18" charset="0"/>
              </a:rPr>
              <a:t>Khorsid</a:t>
            </a:r>
            <a:r>
              <a:rPr lang="en-US" sz="1200" dirty="0">
                <a:latin typeface="Times New Roman" pitchFamily="18" charset="0"/>
                <a:cs typeface="Times New Roman" pitchFamily="18" charset="0"/>
              </a:rPr>
              <a:t>, Investigation of the mechanical properties of Friction Stir Welded 6061 Al plates.</a:t>
            </a:r>
          </a:p>
        </p:txBody>
      </p:sp>
      <p:sp>
        <p:nvSpPr>
          <p:cNvPr id="7" name="TextBox 6"/>
          <p:cNvSpPr txBox="1"/>
          <p:nvPr/>
        </p:nvSpPr>
        <p:spPr>
          <a:xfrm>
            <a:off x="8686800" y="1106276"/>
            <a:ext cx="1447832" cy="646331"/>
          </a:xfrm>
          <a:prstGeom prst="rect">
            <a:avLst/>
          </a:prstGeom>
          <a:noFill/>
        </p:spPr>
        <p:txBody>
          <a:bodyPr wrap="none" rtlCol="0">
            <a:spAutoFit/>
          </a:bodyPr>
          <a:lstStyle/>
          <a:p>
            <a:r>
              <a:rPr lang="en-US" dirty="0">
                <a:latin typeface="Times New Roman" pitchFamily="18" charset="0"/>
                <a:cs typeface="Times New Roman" pitchFamily="18" charset="0"/>
              </a:rPr>
              <a:t>Equiaxed and</a:t>
            </a:r>
          </a:p>
          <a:p>
            <a:r>
              <a:rPr lang="en-US" dirty="0">
                <a:latin typeface="Times New Roman" pitchFamily="18" charset="0"/>
                <a:cs typeface="Times New Roman" pitchFamily="18" charset="0"/>
              </a:rPr>
              <a:t> fine grains.</a:t>
            </a:r>
          </a:p>
        </p:txBody>
      </p:sp>
      <p:sp>
        <p:nvSpPr>
          <p:cNvPr id="8" name="Right Arrow 7"/>
          <p:cNvSpPr/>
          <p:nvPr/>
        </p:nvSpPr>
        <p:spPr>
          <a:xfrm>
            <a:off x="8153400" y="12954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686804" y="1752601"/>
            <a:ext cx="1941557" cy="646331"/>
          </a:xfrm>
          <a:prstGeom prst="rect">
            <a:avLst/>
          </a:prstGeom>
          <a:noFill/>
        </p:spPr>
        <p:txBody>
          <a:bodyPr wrap="none" rtlCol="0">
            <a:spAutoFit/>
          </a:bodyPr>
          <a:lstStyle/>
          <a:p>
            <a:r>
              <a:rPr lang="en-US" dirty="0">
                <a:latin typeface="Times New Roman" pitchFamily="18" charset="0"/>
                <a:cs typeface="Times New Roman" pitchFamily="18" charset="0"/>
              </a:rPr>
              <a:t>Significantly </a:t>
            </a:r>
          </a:p>
          <a:p>
            <a:r>
              <a:rPr lang="en-US" dirty="0">
                <a:latin typeface="Times New Roman" pitchFamily="18" charset="0"/>
                <a:cs typeface="Times New Roman" pitchFamily="18" charset="0"/>
              </a:rPr>
              <a:t>deformed , rotated.</a:t>
            </a:r>
          </a:p>
        </p:txBody>
      </p:sp>
      <p:sp>
        <p:nvSpPr>
          <p:cNvPr id="10" name="Right Arrow 9"/>
          <p:cNvSpPr/>
          <p:nvPr/>
        </p:nvSpPr>
        <p:spPr>
          <a:xfrm>
            <a:off x="8153400" y="19050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610604" y="2590800"/>
            <a:ext cx="2082621" cy="923330"/>
          </a:xfrm>
          <a:prstGeom prst="rect">
            <a:avLst/>
          </a:prstGeom>
          <a:noFill/>
        </p:spPr>
        <p:txBody>
          <a:bodyPr wrap="none" rtlCol="0">
            <a:spAutoFit/>
          </a:bodyPr>
          <a:lstStyle/>
          <a:p>
            <a:r>
              <a:rPr lang="en-US" dirty="0">
                <a:latin typeface="Times New Roman" pitchFamily="18" charset="0"/>
                <a:cs typeface="Times New Roman" pitchFamily="18" charset="0"/>
              </a:rPr>
              <a:t>Significant effect if </a:t>
            </a:r>
          </a:p>
          <a:p>
            <a:r>
              <a:rPr lang="en-US" dirty="0">
                <a:latin typeface="Times New Roman" pitchFamily="18" charset="0"/>
                <a:cs typeface="Times New Roman" pitchFamily="18" charset="0"/>
              </a:rPr>
              <a:t>the microstructure is</a:t>
            </a:r>
          </a:p>
          <a:p>
            <a:r>
              <a:rPr lang="en-US" dirty="0">
                <a:latin typeface="Times New Roman" pitchFamily="18" charset="0"/>
                <a:cs typeface="Times New Roman" pitchFamily="18" charset="0"/>
              </a:rPr>
              <a:t>thermally unstable.</a:t>
            </a:r>
          </a:p>
        </p:txBody>
      </p:sp>
      <p:sp>
        <p:nvSpPr>
          <p:cNvPr id="14" name="Right Arrow 13"/>
          <p:cNvSpPr/>
          <p:nvPr/>
        </p:nvSpPr>
        <p:spPr>
          <a:xfrm>
            <a:off x="8077200" y="28194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812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3048000" cy="487362"/>
          </a:xfrm>
        </p:spPr>
        <p:txBody>
          <a:bodyPr>
            <a:normAutofit/>
          </a:bodyPr>
          <a:lstStyle/>
          <a:p>
            <a:pPr algn="l"/>
            <a:r>
              <a:rPr lang="en-US" sz="2400" b="1" dirty="0">
                <a:latin typeface="Times New Roman" pitchFamily="18" charset="0"/>
                <a:cs typeface="Times New Roman" pitchFamily="18" charset="0"/>
              </a:rPr>
              <a:t>Material Flow:</a:t>
            </a:r>
          </a:p>
        </p:txBody>
      </p:sp>
      <p:pic>
        <p:nvPicPr>
          <p:cNvPr id="3074" name="Picture 2"/>
          <p:cNvPicPr>
            <a:picLocks noGrp="1" noChangeAspect="1" noChangeArrowheads="1"/>
          </p:cNvPicPr>
          <p:nvPr>
            <p:ph idx="1"/>
          </p:nvPr>
        </p:nvPicPr>
        <p:blipFill>
          <a:blip r:embed="rId2"/>
          <a:srcRect/>
          <a:stretch>
            <a:fillRect/>
          </a:stretch>
        </p:blipFill>
        <p:spPr bwMode="auto">
          <a:xfrm>
            <a:off x="1654692" y="612478"/>
            <a:ext cx="3952411" cy="3360088"/>
          </a:xfrm>
          <a:prstGeom prst="rect">
            <a:avLst/>
          </a:prstGeom>
          <a:noFill/>
          <a:ln w="9525">
            <a:noFill/>
            <a:miter lim="800000"/>
            <a:headEnd/>
            <a:tailEnd/>
          </a:ln>
          <a:effectLst/>
        </p:spPr>
      </p:pic>
      <p:sp>
        <p:nvSpPr>
          <p:cNvPr id="5" name="TextBox 4"/>
          <p:cNvSpPr txBox="1"/>
          <p:nvPr/>
        </p:nvSpPr>
        <p:spPr>
          <a:xfrm>
            <a:off x="1905004" y="3897868"/>
            <a:ext cx="2980303" cy="369332"/>
          </a:xfrm>
          <a:prstGeom prst="rect">
            <a:avLst/>
          </a:prstGeom>
          <a:noFill/>
        </p:spPr>
        <p:txBody>
          <a:bodyPr wrap="none" rtlCol="0">
            <a:spAutoFit/>
          </a:bodyPr>
          <a:lstStyle/>
          <a:p>
            <a:r>
              <a:rPr lang="en-US" dirty="0">
                <a:latin typeface="Times New Roman" pitchFamily="18" charset="0"/>
                <a:cs typeface="Times New Roman" pitchFamily="18" charset="0"/>
              </a:rPr>
              <a:t>Fig.3 : Metal flow patterns[1].</a:t>
            </a:r>
          </a:p>
        </p:txBody>
      </p:sp>
      <p:sp>
        <p:nvSpPr>
          <p:cNvPr id="6" name="TextBox 5"/>
          <p:cNvSpPr txBox="1"/>
          <p:nvPr/>
        </p:nvSpPr>
        <p:spPr>
          <a:xfrm>
            <a:off x="6096000" y="76202"/>
            <a:ext cx="4572000" cy="6463308"/>
          </a:xfrm>
          <a:prstGeom prst="rect">
            <a:avLst/>
          </a:prstGeom>
          <a:noFill/>
        </p:spPr>
        <p:txBody>
          <a:bodyPr wrap="square" rtlCol="0">
            <a:spAutoFit/>
          </a:bodyPr>
          <a:lstStyle/>
          <a:p>
            <a:r>
              <a:rPr lang="en-US" dirty="0">
                <a:latin typeface="Times New Roman" pitchFamily="18" charset="0"/>
                <a:cs typeface="Times New Roman" pitchFamily="18" charset="0"/>
              </a:rPr>
              <a:t>Material flow pattern shows following zones:</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A)</a:t>
            </a:r>
            <a:r>
              <a:rPr lang="en-US" b="1" dirty="0">
                <a:solidFill>
                  <a:srgbClr val="FF0000"/>
                </a:solidFill>
                <a:latin typeface="Times New Roman" pitchFamily="18" charset="0"/>
                <a:cs typeface="Times New Roman" pitchFamily="18" charset="0"/>
              </a:rPr>
              <a:t>Preheat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Temperature rises due to the frictional heating of the rotating tool and adiabatic heating because of the deformation of material. </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B) </a:t>
            </a:r>
            <a:r>
              <a:rPr lang="en-US" b="1" dirty="0">
                <a:solidFill>
                  <a:srgbClr val="FF0000"/>
                </a:solidFill>
                <a:latin typeface="Times New Roman" pitchFamily="18" charset="0"/>
                <a:cs typeface="Times New Roman" pitchFamily="18" charset="0"/>
              </a:rPr>
              <a:t>An initial deformation</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This zone forms when material is heated to above a critical temperature and material flow started.</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C) </a:t>
            </a:r>
            <a:r>
              <a:rPr lang="en-US" b="1" dirty="0">
                <a:solidFill>
                  <a:srgbClr val="FF0000"/>
                </a:solidFill>
                <a:latin typeface="Times New Roman" pitchFamily="18" charset="0"/>
                <a:cs typeface="Times New Roman" pitchFamily="18" charset="0"/>
              </a:rPr>
              <a:t>Extrusion</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In this zone with a finite width, material flows around the pin from the front to the rear.</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D) </a:t>
            </a:r>
            <a:r>
              <a:rPr lang="en-US" b="1" dirty="0">
                <a:solidFill>
                  <a:srgbClr val="FF0000"/>
                </a:solidFill>
                <a:latin typeface="Times New Roman" pitchFamily="18" charset="0"/>
                <a:cs typeface="Times New Roman" pitchFamily="18" charset="0"/>
              </a:rPr>
              <a:t>Forging</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The material from the front of the tool is forced into the cavity left by the forward moving pin under hydrostatic pressure conditions.</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E) </a:t>
            </a:r>
            <a:r>
              <a:rPr lang="en-US" b="1" dirty="0">
                <a:solidFill>
                  <a:srgbClr val="FF0000"/>
                </a:solidFill>
                <a:latin typeface="Times New Roman" pitchFamily="18" charset="0"/>
                <a:cs typeface="Times New Roman" pitchFamily="18" charset="0"/>
              </a:rPr>
              <a:t>Post heat/Cool down</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The material</a:t>
            </a:r>
          </a:p>
          <a:p>
            <a:r>
              <a:rPr lang="en-US" dirty="0">
                <a:latin typeface="Times New Roman" pitchFamily="18" charset="0"/>
                <a:cs typeface="Times New Roman" pitchFamily="18" charset="0"/>
              </a:rPr>
              <a:t>cools under either passive or forced cooling conditions.</a:t>
            </a:r>
          </a:p>
        </p:txBody>
      </p:sp>
      <p:sp>
        <p:nvSpPr>
          <p:cNvPr id="7" name="TextBox 6"/>
          <p:cNvSpPr txBox="1"/>
          <p:nvPr/>
        </p:nvSpPr>
        <p:spPr>
          <a:xfrm>
            <a:off x="1676400" y="6380209"/>
            <a:ext cx="7620000" cy="276999"/>
          </a:xfrm>
          <a:prstGeom prst="rect">
            <a:avLst/>
          </a:prstGeom>
          <a:noFill/>
        </p:spPr>
        <p:txBody>
          <a:bodyPr wrap="square" rtlCol="0">
            <a:spAutoFit/>
          </a:bodyPr>
          <a:lstStyle/>
          <a:p>
            <a:r>
              <a:rPr lang="en-US" sz="1200" dirty="0">
                <a:latin typeface="Times New Roman" pitchFamily="18" charset="0"/>
                <a:cs typeface="Times New Roman" pitchFamily="18" charset="0"/>
              </a:rPr>
              <a:t>Reference: R.S. </a:t>
            </a:r>
            <a:r>
              <a:rPr lang="en-US" sz="1200" dirty="0" err="1">
                <a:latin typeface="Times New Roman" pitchFamily="18" charset="0"/>
                <a:cs typeface="Times New Roman" pitchFamily="18" charset="0"/>
              </a:rPr>
              <a:t>Mishra</a:t>
            </a:r>
            <a:r>
              <a:rPr lang="en-US" sz="1200" dirty="0">
                <a:latin typeface="Times New Roman" pitchFamily="18" charset="0"/>
                <a:cs typeface="Times New Roman" pitchFamily="18" charset="0"/>
              </a:rPr>
              <a:t>, Friction stir welding and processing.</a:t>
            </a:r>
          </a:p>
        </p:txBody>
      </p:sp>
      <p:pic>
        <p:nvPicPr>
          <p:cNvPr id="8"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343407"/>
            <a:ext cx="3962400" cy="236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29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75" y="201257"/>
            <a:ext cx="3048000" cy="609600"/>
          </a:xfrm>
        </p:spPr>
        <p:txBody>
          <a:bodyPr>
            <a:normAutofit/>
          </a:bodyPr>
          <a:lstStyle/>
          <a:p>
            <a:r>
              <a:rPr lang="en-US" sz="3600" b="1" dirty="0">
                <a:latin typeface="Times New Roman" panose="02020603050405020304" pitchFamily="18" charset="0"/>
                <a:cs typeface="Times New Roman" panose="02020603050405020304" pitchFamily="18" charset="0"/>
              </a:rPr>
              <a:t>Applications</a:t>
            </a:r>
            <a:r>
              <a:rPr lang="en-US" sz="3600" dirty="0"/>
              <a:t>:</a:t>
            </a:r>
          </a:p>
        </p:txBody>
      </p:sp>
      <p:sp>
        <p:nvSpPr>
          <p:cNvPr id="3" name="Content Placeholder 2"/>
          <p:cNvSpPr>
            <a:spLocks noGrp="1"/>
          </p:cNvSpPr>
          <p:nvPr>
            <p:ph idx="1"/>
          </p:nvPr>
        </p:nvSpPr>
        <p:spPr>
          <a:xfrm>
            <a:off x="1175982" y="820389"/>
            <a:ext cx="8915400" cy="5867400"/>
          </a:xfrm>
        </p:spPr>
        <p:txBody>
          <a:bodyPr>
            <a:normAutofit/>
          </a:bodyPr>
          <a:lstStyle/>
          <a:p>
            <a:r>
              <a:rPr lang="en-US" sz="2200" dirty="0"/>
              <a:t>Marine: (low  distortion)</a:t>
            </a:r>
          </a:p>
          <a:p>
            <a:pPr lvl="1"/>
            <a:r>
              <a:rPr lang="en-US" sz="2200" dirty="0"/>
              <a:t> fish  freezing  plants  for  fishing  vessels</a:t>
            </a:r>
          </a:p>
          <a:p>
            <a:pPr lvl="1"/>
            <a:r>
              <a:rPr lang="en-US" sz="2200" dirty="0"/>
              <a:t>aluminium superstructures of cruise ship</a:t>
            </a:r>
          </a:p>
          <a:p>
            <a:pPr lvl="1">
              <a:buNone/>
            </a:pPr>
            <a:endParaRPr lang="en-US" sz="2200" dirty="0"/>
          </a:p>
          <a:p>
            <a:r>
              <a:rPr lang="en-US" sz="2200" dirty="0"/>
              <a:t>Aerospace: (virtually  zero  defect)</a:t>
            </a:r>
          </a:p>
          <a:p>
            <a:pPr lvl="1"/>
            <a:r>
              <a:rPr lang="en-US" sz="2200" dirty="0"/>
              <a:t>welding in fuel tanks of  rockets/ Space Shuttle</a:t>
            </a:r>
          </a:p>
          <a:p>
            <a:pPr lvl="1"/>
            <a:r>
              <a:rPr lang="en-US" sz="2200" dirty="0"/>
              <a:t> airframe Welding ( Replacing rivets)</a:t>
            </a:r>
          </a:p>
          <a:p>
            <a:pPr lvl="1"/>
            <a:endParaRPr lang="en-US" sz="2200" dirty="0"/>
          </a:p>
          <a:p>
            <a:r>
              <a:rPr lang="en-US" sz="2200" dirty="0"/>
              <a:t>Rail: (complex structures, low distortion)</a:t>
            </a:r>
          </a:p>
          <a:p>
            <a:pPr lvl="1"/>
            <a:r>
              <a:rPr lang="en-US" sz="2200" dirty="0"/>
              <a:t>welding of High  speed  aluminium  railcars</a:t>
            </a:r>
          </a:p>
          <a:p>
            <a:pPr lvl="1">
              <a:buNone/>
            </a:pPr>
            <a:endParaRPr lang="en-US" sz="2200" dirty="0"/>
          </a:p>
          <a:p>
            <a:r>
              <a:rPr lang="en-US" sz="2200" dirty="0"/>
              <a:t>Automotive: </a:t>
            </a:r>
            <a:r>
              <a:rPr lang="en-US" sz="2200" dirty="0">
                <a:sym typeface="Wingdings" pitchFamily="2" charset="2"/>
              </a:rPr>
              <a:t>(complex shapes, high volume/low  cost)</a:t>
            </a:r>
            <a:endParaRPr lang="en-US" sz="2200" dirty="0"/>
          </a:p>
          <a:p>
            <a:pPr lvl="1"/>
            <a:r>
              <a:rPr lang="en-US" sz="2200" dirty="0"/>
              <a:t> welding of components like  suspension  parts,  </a:t>
            </a:r>
          </a:p>
          <a:p>
            <a:pPr lvl="1">
              <a:buNone/>
            </a:pPr>
            <a:r>
              <a:rPr lang="en-US" sz="2200" dirty="0"/>
              <a:t>wheels,  seat  components,  crash  boxes</a:t>
            </a:r>
          </a:p>
          <a:p>
            <a:pPr lvl="1"/>
            <a:r>
              <a:rPr lang="en-US" sz="2200" dirty="0"/>
              <a:t> lightweight armoured vehicles (thin sheets)</a:t>
            </a:r>
          </a:p>
        </p:txBody>
      </p:sp>
      <p:pic>
        <p:nvPicPr>
          <p:cNvPr id="2053" name="Picture 5"/>
          <p:cNvPicPr>
            <a:picLocks noChangeAspect="1" noChangeArrowheads="1"/>
          </p:cNvPicPr>
          <p:nvPr/>
        </p:nvPicPr>
        <p:blipFill>
          <a:blip r:embed="rId2"/>
          <a:srcRect/>
          <a:stretch>
            <a:fillRect/>
          </a:stretch>
        </p:blipFill>
        <p:spPr bwMode="auto">
          <a:xfrm>
            <a:off x="8305803" y="228600"/>
            <a:ext cx="2143125" cy="2114550"/>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a:srcRect/>
          <a:stretch>
            <a:fillRect/>
          </a:stretch>
        </p:blipFill>
        <p:spPr bwMode="auto">
          <a:xfrm>
            <a:off x="8305803" y="2362200"/>
            <a:ext cx="2162175" cy="2076450"/>
          </a:xfrm>
          <a:prstGeom prst="rect">
            <a:avLst/>
          </a:prstGeom>
          <a:noFill/>
          <a:ln w="9525">
            <a:noFill/>
            <a:miter lim="800000"/>
            <a:headEnd/>
            <a:tailEnd/>
          </a:ln>
          <a:effectLst/>
        </p:spPr>
      </p:pic>
      <p:pic>
        <p:nvPicPr>
          <p:cNvPr id="2056" name="Picture 8"/>
          <p:cNvPicPr>
            <a:picLocks noChangeAspect="1" noChangeArrowheads="1"/>
          </p:cNvPicPr>
          <p:nvPr/>
        </p:nvPicPr>
        <p:blipFill>
          <a:blip r:embed="rId4"/>
          <a:srcRect/>
          <a:stretch>
            <a:fillRect/>
          </a:stretch>
        </p:blipFill>
        <p:spPr bwMode="auto">
          <a:xfrm>
            <a:off x="8305800" y="4448182"/>
            <a:ext cx="2171700" cy="2333625"/>
          </a:xfrm>
          <a:prstGeom prst="rect">
            <a:avLst/>
          </a:prstGeom>
          <a:noFill/>
          <a:ln w="9525">
            <a:noFill/>
            <a:miter lim="800000"/>
            <a:headEnd/>
            <a:tailEnd/>
          </a:ln>
          <a:effectLst/>
        </p:spPr>
      </p:pic>
      <p:sp>
        <p:nvSpPr>
          <p:cNvPr id="11" name="Slide Number Placeholder 10"/>
          <p:cNvSpPr>
            <a:spLocks noGrp="1"/>
          </p:cNvSpPr>
          <p:nvPr>
            <p:ph type="sldNum" sz="quarter" idx="12"/>
          </p:nvPr>
        </p:nvSpPr>
        <p:spPr/>
        <p:txBody>
          <a:bodyPr/>
          <a:lstStyle/>
          <a:p>
            <a:fld id="{DEBCD3E0-E4DF-40E6-9392-70F797CB24B8}" type="slidenum">
              <a:rPr lang="en-US" smtClean="0"/>
              <a:pPr/>
              <a:t>12</a:t>
            </a:fld>
            <a:endParaRPr lang="en-US"/>
          </a:p>
        </p:txBody>
      </p:sp>
    </p:spTree>
    <p:extLst>
      <p:ext uri="{BB962C8B-B14F-4D97-AF65-F5344CB8AC3E}">
        <p14:creationId xmlns:p14="http://schemas.microsoft.com/office/powerpoint/2010/main" val="103931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3899"/>
            <a:ext cx="9992933" cy="6035387"/>
          </a:xfrm>
        </p:spPr>
        <p:txBody>
          <a:bodyPr>
            <a:normAutofit lnSpcReduction="10000"/>
          </a:bodyPr>
          <a:lstStyle/>
          <a:p>
            <a:pPr marL="0" indent="0" algn="just">
              <a:buNone/>
            </a:pPr>
            <a:r>
              <a:rPr lang="en-IN" sz="3600" b="1" dirty="0">
                <a:latin typeface="Times New Roman" panose="02020603050405020304" pitchFamily="18" charset="0"/>
                <a:cs typeface="Times New Roman" panose="02020603050405020304" pitchFamily="18" charset="0"/>
              </a:rPr>
              <a:t>Research Gap:</a:t>
            </a:r>
          </a:p>
          <a:p>
            <a:pPr marL="0" indent="0" algn="just">
              <a:lnSpc>
                <a:spcPct val="110000"/>
              </a:lnSpc>
              <a:buNone/>
            </a:pPr>
            <a:r>
              <a:rPr lang="en-IN" sz="2000" dirty="0">
                <a:latin typeface="Times New Roman" panose="02020603050405020304" pitchFamily="18" charset="0"/>
                <a:cs typeface="Times New Roman" panose="02020603050405020304" pitchFamily="18" charset="0"/>
              </a:rPr>
              <a:t>After reviewing most promising papers in the area of Additive Friction Stir Processing (AFSP), following research gap has been noted:</a:t>
            </a:r>
          </a:p>
          <a:p>
            <a:pPr marL="342900" lvl="3" indent="-342900" algn="just">
              <a:lnSpc>
                <a:spcPct val="110000"/>
              </a:lnSpc>
              <a:spcBef>
                <a:spcPts val="1000"/>
              </a:spcBef>
            </a:pPr>
            <a:r>
              <a:rPr lang="en-IN" sz="2000" dirty="0">
                <a:latin typeface="Times New Roman" panose="02020603050405020304" pitchFamily="18" charset="0"/>
                <a:cs typeface="Times New Roman" panose="02020603050405020304" pitchFamily="18" charset="0"/>
              </a:rPr>
              <a:t>After reviewing literature, it is found that, most of the authors have done FSP on aluminium 6061,5052 and other alloys but 7075 has got less attention.</a:t>
            </a:r>
          </a:p>
          <a:p>
            <a:pPr marL="342900" lvl="3" indent="-342900" algn="just">
              <a:lnSpc>
                <a:spcPct val="110000"/>
              </a:lnSpc>
              <a:spcBef>
                <a:spcPts val="1000"/>
              </a:spcBef>
            </a:pPr>
            <a:r>
              <a:rPr lang="en-IN" sz="2000" dirty="0">
                <a:latin typeface="Times New Roman" panose="02020603050405020304" pitchFamily="18" charset="0"/>
                <a:cs typeface="Times New Roman" panose="02020603050405020304" pitchFamily="18" charset="0"/>
              </a:rPr>
              <a:t>For AFSP, one needs to consider lot of process parameters like Tool parameters (Tool material, tool geometry, tool tilt angle), process parameters (Rotational speed, traverse speed, plunge depth) and additive parameters (additive material, size, fraction, combination</a:t>
            </a:r>
          </a:p>
          <a:p>
            <a:pPr marL="0" lvl="3" indent="0" algn="just">
              <a:lnSpc>
                <a:spcPct val="110000"/>
              </a:lnSpc>
              <a:spcBef>
                <a:spcPts val="1000"/>
              </a:spcBef>
              <a:buNone/>
            </a:pPr>
            <a:r>
              <a:rPr lang="en-IN" sz="3600" b="1" dirty="0">
                <a:latin typeface="Times New Roman" panose="02020603050405020304" pitchFamily="18" charset="0"/>
                <a:cs typeface="Times New Roman" panose="02020603050405020304" pitchFamily="18" charset="0"/>
              </a:rPr>
              <a:t>Objective:</a:t>
            </a:r>
            <a:endParaRPr lang="en-IN" sz="3600" dirty="0">
              <a:latin typeface="Times New Roman" panose="02020603050405020304" pitchFamily="18" charset="0"/>
              <a:cs typeface="Times New Roman" panose="02020603050405020304" pitchFamily="18" charset="0"/>
            </a:endParaRPr>
          </a:p>
          <a:p>
            <a:pPr marL="0" indent="0" algn="just">
              <a:buNone/>
            </a:pPr>
            <a:r>
              <a:rPr lang="en-IN" sz="2200" dirty="0">
                <a:latin typeface="Times New Roman" panose="02020603050405020304" pitchFamily="18" charset="0"/>
                <a:cs typeface="Times New Roman" panose="02020603050405020304" pitchFamily="18" charset="0"/>
              </a:rPr>
              <a:t>After finding research gap in additive Friction Stir Processing process from surface modification point of view, following research objectives has been finalised.</a:t>
            </a:r>
          </a:p>
          <a:p>
            <a:pPr algn="just"/>
            <a:r>
              <a:rPr lang="en-US" sz="2200" dirty="0">
                <a:latin typeface="Times New Roman" panose="02020603050405020304" pitchFamily="18" charset="0"/>
                <a:cs typeface="Times New Roman" panose="02020603050405020304" pitchFamily="18" charset="0"/>
              </a:rPr>
              <a:t>Design and conduct FS processing experiments on aluminium alloy for different combinations of rotational and translational speeds.</a:t>
            </a:r>
          </a:p>
          <a:p>
            <a:pPr algn="just"/>
            <a:r>
              <a:rPr lang="en-IN" sz="2200" dirty="0">
                <a:latin typeface="Times New Roman" panose="02020603050405020304" pitchFamily="18" charset="0"/>
                <a:cs typeface="Times New Roman" panose="02020603050405020304" pitchFamily="18" charset="0"/>
              </a:rPr>
              <a:t>Influence of different parameters on the properties of Al 7075 with respect to Microhardness, wear and its microstructure.</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88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327546"/>
            <a:ext cx="6177770" cy="682388"/>
          </a:xfrm>
        </p:spPr>
        <p:txBody>
          <a:bodyPr>
            <a:normAutofit/>
          </a:bodyPr>
          <a:lstStyle/>
          <a:p>
            <a:r>
              <a:rPr lang="en-IN" sz="2800" b="1" dirty="0">
                <a:solidFill>
                  <a:schemeClr val="tx1"/>
                </a:solidFill>
                <a:latin typeface="Times New Roman" pitchFamily="18" charset="0"/>
                <a:cs typeface="Times New Roman" pitchFamily="18" charset="0"/>
              </a:rPr>
              <a:t>7075 Aluminium Alloy:</a:t>
            </a:r>
            <a:r>
              <a:rPr lang="en-IN" sz="2800" b="1" dirty="0">
                <a:solidFill>
                  <a:schemeClr val="bg1"/>
                </a:solidFill>
                <a:latin typeface="Times New Roman" pitchFamily="18" charset="0"/>
                <a:cs typeface="Times New Roman" pitchFamily="18" charset="0"/>
              </a:rPr>
              <a:t>-</a:t>
            </a:r>
            <a:endParaRPr lang="en-US" sz="28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332615" y="1110342"/>
            <a:ext cx="6629888" cy="5190633"/>
          </a:xfrm>
        </p:spPr>
        <p:txBody>
          <a:bodyPr>
            <a:normAutofit fontScale="85000" lnSpcReduction="10000"/>
          </a:bodyPr>
          <a:lstStyle/>
          <a:p>
            <a:pPr>
              <a:buFont typeface="Wingdings" pitchFamily="2" charset="2"/>
              <a:buChar char="Ø"/>
            </a:pPr>
            <a:r>
              <a:rPr lang="en-IN" dirty="0">
                <a:latin typeface="Times New Roman" pitchFamily="18" charset="0"/>
                <a:cs typeface="Times New Roman" pitchFamily="18" charset="0"/>
              </a:rPr>
              <a:t>Composition :</a:t>
            </a:r>
          </a:p>
          <a:p>
            <a:pPr>
              <a:buNone/>
            </a:pPr>
            <a:r>
              <a:rPr lang="en-IN" dirty="0">
                <a:latin typeface="Times New Roman" pitchFamily="18" charset="0"/>
                <a:cs typeface="Times New Roman" pitchFamily="18" charset="0"/>
              </a:rPr>
              <a:t>                             Zinc             :-    5.6 – 6.1%</a:t>
            </a:r>
          </a:p>
          <a:p>
            <a:pPr>
              <a:buNone/>
            </a:pPr>
            <a:r>
              <a:rPr lang="en-IN" dirty="0">
                <a:latin typeface="Times New Roman" pitchFamily="18" charset="0"/>
                <a:cs typeface="Times New Roman" pitchFamily="18" charset="0"/>
              </a:rPr>
              <a:t>                             Magnesium :-    2.1 – 2.5%</a:t>
            </a:r>
          </a:p>
          <a:p>
            <a:pPr>
              <a:buNone/>
            </a:pPr>
            <a:r>
              <a:rPr lang="en-IN" dirty="0">
                <a:latin typeface="Times New Roman" pitchFamily="18" charset="0"/>
                <a:cs typeface="Times New Roman" pitchFamily="18" charset="0"/>
              </a:rPr>
              <a:t>                             Copper        :-     1.2 – 1.6%</a:t>
            </a:r>
          </a:p>
          <a:p>
            <a:pPr algn="just">
              <a:buNone/>
            </a:pPr>
            <a:r>
              <a:rPr lang="en-IN" dirty="0">
                <a:latin typeface="Times New Roman" pitchFamily="18" charset="0"/>
                <a:cs typeface="Times New Roman" pitchFamily="18" charset="0"/>
              </a:rPr>
              <a:t>       And less </a:t>
            </a:r>
            <a:r>
              <a:rPr lang="en-US" dirty="0">
                <a:latin typeface="Times New Roman" pitchFamily="18" charset="0"/>
                <a:cs typeface="Times New Roman" pitchFamily="18" charset="0"/>
              </a:rPr>
              <a:t> than a half percent of silicon, iron, manganese, titanium, chromium, and other metals.</a:t>
            </a:r>
          </a:p>
          <a:p>
            <a:pPr>
              <a:buFont typeface="Wingdings" pitchFamily="2" charset="2"/>
              <a:buChar char="Ø"/>
            </a:pPr>
            <a:r>
              <a:rPr lang="en-IN" dirty="0">
                <a:latin typeface="Times New Roman" pitchFamily="18" charset="0"/>
                <a:cs typeface="Times New Roman" pitchFamily="18" charset="0"/>
              </a:rPr>
              <a:t>Properties:</a:t>
            </a:r>
          </a:p>
          <a:p>
            <a:pPr>
              <a:buFont typeface="Arial" pitchFamily="34" charset="0"/>
              <a:buChar char="•"/>
            </a:pPr>
            <a:r>
              <a:rPr lang="en-IN" dirty="0">
                <a:solidFill>
                  <a:srgbClr val="FF0000"/>
                </a:solidFill>
                <a:latin typeface="Times New Roman" pitchFamily="18" charset="0"/>
                <a:cs typeface="Times New Roman" pitchFamily="18" charset="0"/>
              </a:rPr>
              <a:t>Strong with strength comparable to many steels.</a:t>
            </a:r>
          </a:p>
          <a:p>
            <a:pPr>
              <a:buFont typeface="Arial" pitchFamily="34" charset="0"/>
              <a:buChar char="•"/>
            </a:pPr>
            <a:r>
              <a:rPr lang="en-IN" dirty="0">
                <a:solidFill>
                  <a:srgbClr val="FF0000"/>
                </a:solidFill>
                <a:latin typeface="Times New Roman" pitchFamily="18" charset="0"/>
                <a:cs typeface="Times New Roman" pitchFamily="18" charset="0"/>
              </a:rPr>
              <a:t>Good fatigue strength and average machinability.</a:t>
            </a:r>
          </a:p>
          <a:p>
            <a:pPr>
              <a:buFont typeface="Arial" pitchFamily="34" charset="0"/>
              <a:buChar char="•"/>
            </a:pPr>
            <a:r>
              <a:rPr lang="en-IN" dirty="0">
                <a:solidFill>
                  <a:srgbClr val="FF0000"/>
                </a:solidFill>
                <a:latin typeface="Times New Roman" pitchFamily="18" charset="0"/>
                <a:cs typeface="Times New Roman" pitchFamily="18" charset="0"/>
              </a:rPr>
              <a:t> Less resistance to corrosion than most of the al alloys.</a:t>
            </a:r>
          </a:p>
          <a:p>
            <a:pPr>
              <a:buFont typeface="Arial" pitchFamily="34" charset="0"/>
              <a:buChar char="•"/>
            </a:pPr>
            <a:r>
              <a:rPr lang="en-IN" dirty="0">
                <a:solidFill>
                  <a:srgbClr val="FF0000"/>
                </a:solidFill>
                <a:latin typeface="Times New Roman" pitchFamily="18" charset="0"/>
                <a:cs typeface="Times New Roman" pitchFamily="18" charset="0"/>
              </a:rPr>
              <a:t> Relatively high cost limits</a:t>
            </a:r>
            <a:r>
              <a:rPr lang="en-IN" dirty="0">
                <a:solidFill>
                  <a:schemeClr val="accent1"/>
                </a:solidFill>
                <a:latin typeface="Times New Roman" pitchFamily="18" charset="0"/>
                <a:cs typeface="Times New Roman" pitchFamily="18" charset="0"/>
              </a:rPr>
              <a:t>.</a:t>
            </a:r>
            <a:endParaRPr lang="en-US" dirty="0">
              <a:solidFill>
                <a:schemeClr val="accent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6974006" y="1460311"/>
            <a:ext cx="4874242" cy="3835020"/>
          </a:xfrm>
          <a:prstGeom prst="rect">
            <a:avLst/>
          </a:prstGeom>
          <a:noFill/>
          <a:ln w="9525">
            <a:noFill/>
            <a:miter lim="800000"/>
            <a:headEnd/>
            <a:tailEnd/>
          </a:ln>
        </p:spPr>
      </p:pic>
    </p:spTree>
    <p:extLst>
      <p:ext uri="{BB962C8B-B14F-4D97-AF65-F5344CB8AC3E}">
        <p14:creationId xmlns:p14="http://schemas.microsoft.com/office/powerpoint/2010/main" val="120687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5"/>
            <a:ext cx="10515600" cy="832610"/>
          </a:xfrm>
        </p:spPr>
        <p:txBody>
          <a:bodyPr>
            <a:normAutofit/>
          </a:bodyPr>
          <a:lstStyle/>
          <a:p>
            <a:pPr algn="ctr"/>
            <a:r>
              <a:rPr lang="en-IN" sz="3600" b="1" dirty="0">
                <a:latin typeface="Times New Roman" panose="02020603050405020304" pitchFamily="18" charset="0"/>
                <a:cs typeface="Times New Roman" panose="02020603050405020304" pitchFamily="18" charset="0"/>
              </a:rPr>
              <a:t>Parameters</a:t>
            </a:r>
          </a:p>
        </p:txBody>
      </p:sp>
      <p:sp>
        <p:nvSpPr>
          <p:cNvPr id="3" name="Content Placeholder 2"/>
          <p:cNvSpPr>
            <a:spLocks noGrp="1"/>
          </p:cNvSpPr>
          <p:nvPr>
            <p:ph idx="1"/>
          </p:nvPr>
        </p:nvSpPr>
        <p:spPr>
          <a:xfrm>
            <a:off x="838200" y="1407353"/>
            <a:ext cx="10515600" cy="4375261"/>
          </a:xfrm>
        </p:spPr>
        <p:txBody>
          <a:bodyPr numCol="3">
            <a:normAutofit/>
          </a:bodyPr>
          <a:lstStyle/>
          <a:p>
            <a:pPr marL="0" indent="0">
              <a:lnSpc>
                <a:spcPct val="100000"/>
              </a:lnSpc>
              <a:buNone/>
            </a:pPr>
            <a:r>
              <a:rPr lang="en-IN" sz="2400" dirty="0">
                <a:latin typeface="Times New Roman" panose="02020603050405020304" pitchFamily="18" charset="0"/>
                <a:cs typeface="Times New Roman" panose="02020603050405020304" pitchFamily="18" charset="0"/>
              </a:rPr>
              <a:t>Friction Stir Welding:</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Rotational Speed</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Traverse Speed</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Tool Tilt </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Plunge Depth</a:t>
            </a: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Friction Stir Processing:</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Rotational Speed</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Traverse Speed</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Tool Tilt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Plunge Depth</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Overlap</a:t>
            </a: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a:p>
            <a:pPr marL="0" indent="0">
              <a:lnSpc>
                <a:spcPct val="100000"/>
              </a:lnSpc>
              <a:buNone/>
            </a:pPr>
            <a:r>
              <a:rPr lang="en-IN" sz="2400" dirty="0">
                <a:latin typeface="Times New Roman" panose="02020603050405020304" pitchFamily="18" charset="0"/>
                <a:cs typeface="Times New Roman" panose="02020603050405020304" pitchFamily="18" charset="0"/>
              </a:rPr>
              <a:t>Additive Friction Stir Processing:</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Rotational Speed</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Traverse Speed</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Tool Tilt </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Plunge Depth</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Overlap</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Filler Percentage</a:t>
            </a:r>
          </a:p>
          <a:p>
            <a:pPr marL="457200" indent="-457200">
              <a:lnSpc>
                <a:spcPct val="100000"/>
              </a:lnSpc>
              <a:buFont typeface="+mj-lt"/>
              <a:buAutoNum type="arabicPeriod"/>
            </a:pPr>
            <a:r>
              <a:rPr lang="en-IN" sz="2400" dirty="0">
                <a:latin typeface="Times New Roman" panose="02020603050405020304" pitchFamily="18" charset="0"/>
                <a:cs typeface="Times New Roman" panose="02020603050405020304" pitchFamily="18" charset="0"/>
              </a:rPr>
              <a:t>Filler Material</a:t>
            </a:r>
          </a:p>
        </p:txBody>
      </p:sp>
    </p:spTree>
    <p:extLst>
      <p:ext uri="{BB962C8B-B14F-4D97-AF65-F5344CB8AC3E}">
        <p14:creationId xmlns:p14="http://schemas.microsoft.com/office/powerpoint/2010/main" val="915974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93" y="594028"/>
            <a:ext cx="10515600" cy="1325563"/>
          </a:xfrm>
        </p:spPr>
        <p:txBody>
          <a:bodyPr>
            <a:normAutofit/>
          </a:bodyPr>
          <a:lstStyle/>
          <a:p>
            <a:r>
              <a:rPr lang="en-IN" sz="2400" b="1" dirty="0">
                <a:latin typeface="Times New Roman" pitchFamily="18" charset="0"/>
                <a:cs typeface="Times New Roman" pitchFamily="18" charset="0"/>
              </a:rPr>
              <a:t>Tool Material:</a:t>
            </a:r>
          </a:p>
        </p:txBody>
      </p:sp>
      <p:pic>
        <p:nvPicPr>
          <p:cNvPr id="2050" name="Picture 2" descr="C:\Users\win8\Desktop\154641_030720148991_ExhibitPic.jpg"/>
          <p:cNvPicPr>
            <a:picLocks noChangeAspect="1" noChangeArrowheads="1"/>
          </p:cNvPicPr>
          <p:nvPr/>
        </p:nvPicPr>
        <p:blipFill>
          <a:blip r:embed="rId2" cstate="print"/>
          <a:srcRect/>
          <a:stretch>
            <a:fillRect/>
          </a:stretch>
        </p:blipFill>
        <p:spPr bwMode="auto">
          <a:xfrm>
            <a:off x="8189428" y="725893"/>
            <a:ext cx="3647633" cy="2762945"/>
          </a:xfrm>
          <a:prstGeom prst="rect">
            <a:avLst/>
          </a:prstGeom>
          <a:noFill/>
        </p:spPr>
      </p:pic>
      <p:sp>
        <p:nvSpPr>
          <p:cNvPr id="4" name="Content Placeholder 3"/>
          <p:cNvSpPr>
            <a:spLocks noGrp="1"/>
          </p:cNvSpPr>
          <p:nvPr>
            <p:ph idx="1"/>
          </p:nvPr>
        </p:nvSpPr>
        <p:spPr>
          <a:xfrm>
            <a:off x="779477" y="1520284"/>
            <a:ext cx="7217535" cy="2884867"/>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Types of tool materials used in FSP :</a:t>
            </a:r>
          </a:p>
          <a:p>
            <a:pPr marL="257175" indent="-257175">
              <a:buFont typeface="+mj-lt"/>
              <a:buAutoNum type="arabicPeriod"/>
            </a:pPr>
            <a:r>
              <a:rPr lang="en-IN" sz="2000" b="1" dirty="0">
                <a:solidFill>
                  <a:srgbClr val="FF0000"/>
                </a:solidFill>
                <a:latin typeface="Times New Roman" panose="02020603050405020304" pitchFamily="18" charset="0"/>
                <a:cs typeface="Times New Roman" panose="02020603050405020304" pitchFamily="18" charset="0"/>
              </a:rPr>
              <a:t>Tool steel</a:t>
            </a:r>
          </a:p>
          <a:p>
            <a:pPr marL="257175" indent="-257175">
              <a:buFont typeface="+mj-lt"/>
              <a:buAutoNum type="arabicPeriod"/>
            </a:pPr>
            <a:r>
              <a:rPr lang="en-IN" sz="2000" b="1" dirty="0">
                <a:solidFill>
                  <a:srgbClr val="FF0000"/>
                </a:solidFill>
                <a:latin typeface="Times New Roman" panose="02020603050405020304" pitchFamily="18" charset="0"/>
                <a:cs typeface="Times New Roman" panose="02020603050405020304" pitchFamily="18" charset="0"/>
              </a:rPr>
              <a:t> WC-Co</a:t>
            </a:r>
            <a:endParaRPr lang="en-IN" sz="2000" dirty="0">
              <a:solidFill>
                <a:srgbClr val="FF0000"/>
              </a:solidFill>
              <a:latin typeface="Times New Roman" panose="02020603050405020304" pitchFamily="18" charset="0"/>
              <a:cs typeface="Times New Roman" panose="02020603050405020304" pitchFamily="18" charset="0"/>
            </a:endParaRPr>
          </a:p>
          <a:p>
            <a:pPr marL="257175" indent="-257175">
              <a:buFont typeface="+mj-lt"/>
              <a:buAutoNum type="arabicPeriod"/>
            </a:pPr>
            <a:r>
              <a:rPr lang="en-IN" sz="2000" dirty="0">
                <a:latin typeface="Times New Roman" panose="02020603050405020304" pitchFamily="18" charset="0"/>
                <a:cs typeface="Times New Roman" panose="02020603050405020304" pitchFamily="18" charset="0"/>
              </a:rPr>
              <a:t> Ni alloys</a:t>
            </a:r>
          </a:p>
          <a:p>
            <a:pPr marL="257175" indent="-257175">
              <a:buFont typeface="+mj-lt"/>
              <a:buAutoNum type="arabicPeriod"/>
            </a:pPr>
            <a:r>
              <a:rPr lang="en-IN" sz="2000" dirty="0">
                <a:latin typeface="Times New Roman" panose="02020603050405020304" pitchFamily="18" charset="0"/>
                <a:cs typeface="Times New Roman" panose="02020603050405020304" pitchFamily="18" charset="0"/>
              </a:rPr>
              <a:t> Composite materials</a:t>
            </a:r>
          </a:p>
          <a:p>
            <a:pPr marL="257175" indent="-257175">
              <a:buFont typeface="+mj-lt"/>
              <a:buAutoNum type="arabicPeriod"/>
            </a:pPr>
            <a:r>
              <a:rPr lang="en-IN" sz="2000" dirty="0">
                <a:latin typeface="Times New Roman" panose="02020603050405020304" pitchFamily="18" charset="0"/>
                <a:cs typeface="Times New Roman" panose="02020603050405020304" pitchFamily="18" charset="0"/>
              </a:rPr>
              <a:t> W alloys </a:t>
            </a:r>
          </a:p>
          <a:p>
            <a:pPr marL="257175" indent="-257175">
              <a:buFont typeface="+mj-lt"/>
              <a:buAutoNum type="arabicPeriod"/>
            </a:pPr>
            <a:r>
              <a:rPr lang="en-IN" sz="2000" dirty="0">
                <a:latin typeface="Times New Roman" panose="02020603050405020304" pitchFamily="18" charset="0"/>
                <a:cs typeface="Times New Roman" panose="02020603050405020304" pitchFamily="18" charset="0"/>
              </a:rPr>
              <a:t> PCBN </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90093" y="4405151"/>
            <a:ext cx="7114503" cy="317009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Tool Design :</a:t>
            </a:r>
          </a:p>
          <a:p>
            <a:pPr algn="just"/>
            <a:r>
              <a:rPr lang="en-IN" sz="2400" dirty="0">
                <a:latin typeface="Times New Roman" pitchFamily="18" charset="0"/>
                <a:cs typeface="Times New Roman" pitchFamily="18" charset="0"/>
              </a:rPr>
              <a:t>Tools are classified as :</a:t>
            </a:r>
          </a:p>
          <a:p>
            <a:pPr algn="just">
              <a:buFont typeface="+mj-lt"/>
              <a:buAutoNum type="arabicPeriod"/>
            </a:pPr>
            <a:r>
              <a:rPr lang="en-IN" sz="2400" dirty="0">
                <a:latin typeface="Times New Roman" pitchFamily="18" charset="0"/>
                <a:cs typeface="Times New Roman" pitchFamily="18" charset="0"/>
              </a:rPr>
              <a:t>Fixed</a:t>
            </a:r>
          </a:p>
          <a:p>
            <a:pPr algn="just">
              <a:buFont typeface="+mj-lt"/>
              <a:buAutoNum type="arabicPeriod"/>
            </a:pPr>
            <a:r>
              <a:rPr lang="en-IN" sz="2400" dirty="0">
                <a:latin typeface="Times New Roman" pitchFamily="18" charset="0"/>
                <a:cs typeface="Times New Roman" pitchFamily="18" charset="0"/>
              </a:rPr>
              <a:t>Adjustable</a:t>
            </a:r>
          </a:p>
          <a:p>
            <a:pPr algn="just">
              <a:buFont typeface="+mj-lt"/>
              <a:buAutoNum type="arabicPeriod"/>
            </a:pPr>
            <a:r>
              <a:rPr lang="en-IN" sz="2400" dirty="0">
                <a:latin typeface="Times New Roman" pitchFamily="18" charset="0"/>
                <a:cs typeface="Times New Roman" pitchFamily="18" charset="0"/>
              </a:rPr>
              <a:t>Self reacting(bobbin type)</a:t>
            </a:r>
          </a:p>
          <a:p>
            <a:pPr algn="just"/>
            <a:endParaRPr lang="en-IN" sz="4000" dirty="0">
              <a:latin typeface="Times New Roman" pitchFamily="18" charset="0"/>
              <a:cs typeface="Times New Roman" pitchFamily="18" charset="0"/>
            </a:endParaRPr>
          </a:p>
          <a:p>
            <a:endParaRPr lang="en-IN" sz="4000" b="1" dirty="0">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a:blip r:embed="rId3" cstate="print"/>
          <a:srcRect/>
          <a:stretch>
            <a:fillRect/>
          </a:stretch>
        </p:blipFill>
        <p:spPr bwMode="auto">
          <a:xfrm>
            <a:off x="8189428" y="4264643"/>
            <a:ext cx="3647633" cy="2154118"/>
          </a:xfrm>
          <a:prstGeom prst="rect">
            <a:avLst/>
          </a:prstGeom>
          <a:noFill/>
          <a:ln w="9525">
            <a:noFill/>
            <a:miter lim="800000"/>
            <a:headEnd/>
            <a:tailEnd/>
          </a:ln>
          <a:effectLst/>
        </p:spPr>
      </p:pic>
      <p:sp>
        <p:nvSpPr>
          <p:cNvPr id="3" name="TextBox 2"/>
          <p:cNvSpPr txBox="1"/>
          <p:nvPr/>
        </p:nvSpPr>
        <p:spPr>
          <a:xfrm>
            <a:off x="2122822" y="175637"/>
            <a:ext cx="560746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Tool material and design</a:t>
            </a:r>
          </a:p>
        </p:txBody>
      </p:sp>
    </p:spTree>
    <p:extLst>
      <p:ext uri="{BB962C8B-B14F-4D97-AF65-F5344CB8AC3E}">
        <p14:creationId xmlns:p14="http://schemas.microsoft.com/office/powerpoint/2010/main" val="132817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228" y="249215"/>
            <a:ext cx="10515600" cy="1325563"/>
          </a:xfrm>
        </p:spPr>
        <p:txBody>
          <a:bodyPr>
            <a:normAutofit/>
          </a:bodyPr>
          <a:lstStyle/>
          <a:p>
            <a:pPr algn="l"/>
            <a:r>
              <a:rPr lang="en-US" sz="3600" b="1" dirty="0">
                <a:latin typeface="Times New Roman" panose="02020603050405020304" pitchFamily="18" charset="0"/>
                <a:cs typeface="Times New Roman" panose="02020603050405020304" pitchFamily="18" charset="0"/>
              </a:rPr>
              <a:t>Different types of tool shapes are as follows:</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360609" y="1081825"/>
            <a:ext cx="11037194" cy="5164429"/>
          </a:xfrm>
          <a:prstGeom prst="rect">
            <a:avLst/>
          </a:prstGeom>
        </p:spPr>
      </p:pic>
    </p:spTree>
    <p:extLst>
      <p:ext uri="{BB962C8B-B14F-4D97-AF65-F5344CB8AC3E}">
        <p14:creationId xmlns:p14="http://schemas.microsoft.com/office/powerpoint/2010/main" val="343902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651" y="348343"/>
            <a:ext cx="874214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1) Square tool profile with concave shoulder:</a:t>
            </a:r>
          </a:p>
        </p:txBody>
      </p:sp>
      <p:pic>
        <p:nvPicPr>
          <p:cNvPr id="3" name="Picture 2"/>
          <p:cNvPicPr>
            <a:picLocks noChangeAspect="1"/>
          </p:cNvPicPr>
          <p:nvPr/>
        </p:nvPicPr>
        <p:blipFill>
          <a:blip r:embed="rId2" cstate="print"/>
          <a:stretch>
            <a:fillRect/>
          </a:stretch>
        </p:blipFill>
        <p:spPr>
          <a:xfrm>
            <a:off x="9143009" y="348343"/>
            <a:ext cx="1985572" cy="32843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98" y="958795"/>
            <a:ext cx="7619487" cy="2505622"/>
          </a:xfrm>
          <a:prstGeom prst="rect">
            <a:avLst/>
          </a:prstGeom>
        </p:spPr>
      </p:pic>
      <p:sp>
        <p:nvSpPr>
          <p:cNvPr id="6" name="TextBox 5"/>
          <p:cNvSpPr txBox="1"/>
          <p:nvPr/>
        </p:nvSpPr>
        <p:spPr>
          <a:xfrm>
            <a:off x="706651" y="3732877"/>
            <a:ext cx="7637172" cy="738664"/>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2)Tapered cylindrical tool with thread and end feature:</a:t>
            </a:r>
          </a:p>
          <a:p>
            <a:endParaRPr lang="en-IN"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413" y="4262907"/>
            <a:ext cx="7683934" cy="2406600"/>
          </a:xfrm>
          <a:prstGeom prst="rect">
            <a:avLst/>
          </a:prstGeom>
        </p:spPr>
      </p:pic>
      <p:pic>
        <p:nvPicPr>
          <p:cNvPr id="8" name="Picture 7"/>
          <p:cNvPicPr>
            <a:picLocks noChangeAspect="1"/>
          </p:cNvPicPr>
          <p:nvPr/>
        </p:nvPicPr>
        <p:blipFill>
          <a:blip r:embed="rId5" cstate="print"/>
          <a:stretch>
            <a:fillRect/>
          </a:stretch>
        </p:blipFill>
        <p:spPr>
          <a:xfrm>
            <a:off x="9781662" y="3887423"/>
            <a:ext cx="1824251" cy="2873985"/>
          </a:xfrm>
          <a:prstGeom prst="rect">
            <a:avLst/>
          </a:prstGeom>
        </p:spPr>
      </p:pic>
    </p:spTree>
    <p:extLst>
      <p:ext uri="{BB962C8B-B14F-4D97-AF65-F5344CB8AC3E}">
        <p14:creationId xmlns:p14="http://schemas.microsoft.com/office/powerpoint/2010/main" val="88108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ELL\Desktop\Photographs FSP\P_20161222_095136_p.jpg"/>
          <p:cNvPicPr>
            <a:picLocks noChangeAspect="1" noChangeArrowheads="1"/>
          </p:cNvPicPr>
          <p:nvPr/>
        </p:nvPicPr>
        <p:blipFill>
          <a:blip r:embed="rId2" cstate="print"/>
          <a:srcRect/>
          <a:stretch>
            <a:fillRect/>
          </a:stretch>
        </p:blipFill>
        <p:spPr bwMode="auto">
          <a:xfrm>
            <a:off x="3213502" y="1803042"/>
            <a:ext cx="5709921" cy="4282441"/>
          </a:xfrm>
          <a:prstGeom prst="rect">
            <a:avLst/>
          </a:prstGeom>
          <a:noFill/>
        </p:spPr>
      </p:pic>
      <p:sp>
        <p:nvSpPr>
          <p:cNvPr id="5" name="TextBox 4"/>
          <p:cNvSpPr txBox="1"/>
          <p:nvPr/>
        </p:nvSpPr>
        <p:spPr>
          <a:xfrm>
            <a:off x="3213502" y="682580"/>
            <a:ext cx="570992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Tools manufactured </a:t>
            </a:r>
          </a:p>
        </p:txBody>
      </p:sp>
    </p:spTree>
    <p:extLst>
      <p:ext uri="{BB962C8B-B14F-4D97-AF65-F5344CB8AC3E}">
        <p14:creationId xmlns:p14="http://schemas.microsoft.com/office/powerpoint/2010/main" val="422603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0"/>
            <a:ext cx="6934200" cy="685800"/>
          </a:xfrm>
        </p:spPr>
        <p:txBody>
          <a:bodyPr>
            <a:normAutofit/>
          </a:bodyPr>
          <a:lstStyle/>
          <a:p>
            <a:r>
              <a:rPr lang="en-US" sz="4000" b="1" dirty="0">
                <a:solidFill>
                  <a:schemeClr val="accent1"/>
                </a:solidFill>
                <a:latin typeface="Times New Roman" pitchFamily="18" charset="0"/>
                <a:cs typeface="Times New Roman" pitchFamily="18" charset="0"/>
              </a:rPr>
              <a:t>Problem definition</a:t>
            </a:r>
          </a:p>
        </p:txBody>
      </p:sp>
      <p:pic>
        <p:nvPicPr>
          <p:cNvPr id="6" name="Picture 4" descr="ARJUN-1"/>
          <p:cNvPicPr>
            <a:picLocks noChangeAspect="1" noChangeArrowheads="1"/>
          </p:cNvPicPr>
          <p:nvPr/>
        </p:nvPicPr>
        <p:blipFill>
          <a:blip r:embed="rId2" cstate="print">
            <a:lum bright="-6000" contrast="18000"/>
            <a:extLst>
              <a:ext uri="{28A0092B-C50C-407E-A947-70E740481C1C}">
                <a14:useLocalDpi xmlns:a14="http://schemas.microsoft.com/office/drawing/2010/main" val="0"/>
              </a:ext>
            </a:extLst>
          </a:blip>
          <a:srcRect/>
          <a:stretch>
            <a:fillRect/>
          </a:stretch>
        </p:blipFill>
        <p:spPr bwMode="auto">
          <a:xfrm>
            <a:off x="1752600" y="808416"/>
            <a:ext cx="3352800" cy="2391984"/>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62600" y="3364469"/>
            <a:ext cx="5105400" cy="3447098"/>
          </a:xfrm>
          <a:prstGeom prst="rect">
            <a:avLst/>
          </a:prstGeom>
          <a:noFill/>
        </p:spPr>
        <p:txBody>
          <a:bodyPr wrap="square" rtlCol="0">
            <a:spAutoFit/>
          </a:bodyPr>
          <a:lstStyle/>
          <a:p>
            <a:pPr algn="ctr"/>
            <a:r>
              <a:rPr lang="en-IN" b="1" dirty="0"/>
              <a:t>Problem: Technology advancement has given many solutions to various problems but it also created new problems, like </a:t>
            </a:r>
          </a:p>
          <a:p>
            <a:pPr algn="ctr"/>
            <a:r>
              <a:rPr lang="en-IN" b="1" dirty="0"/>
              <a:t>High end products requires very demanding and precise property requirements for the materials   </a:t>
            </a:r>
            <a:r>
              <a:rPr lang="en-IN" sz="2400" b="1" dirty="0"/>
              <a:t>Imp Requirement </a:t>
            </a:r>
            <a:r>
              <a:rPr lang="en-IN" sz="3200" b="1" dirty="0"/>
              <a:t>:  </a:t>
            </a:r>
            <a:r>
              <a:rPr lang="en-IN" sz="2400" b="1" dirty="0">
                <a:solidFill>
                  <a:srgbClr val="FF0000"/>
                </a:solidFill>
              </a:rPr>
              <a:t>Ultrahigh strength to weight ratio with good Impact resistance over very large Temperature  range (Cryogenic Temp(-200°C ) to very High temp. (2000°C)</a:t>
            </a:r>
            <a:endParaRPr lang="en-IN" b="1" dirty="0">
              <a:solidFill>
                <a:srgbClr val="FF0000"/>
              </a:solidFill>
            </a:endParaRPr>
          </a:p>
        </p:txBody>
      </p:sp>
      <p:pic>
        <p:nvPicPr>
          <p:cNvPr id="8194" name="Picture 2" descr="Image result for titanium as a biomaterial for implants"/>
          <p:cNvPicPr>
            <a:picLocks noChangeAspect="1" noChangeArrowheads="1"/>
          </p:cNvPicPr>
          <p:nvPr/>
        </p:nvPicPr>
        <p:blipFill>
          <a:blip r:embed="rId3" cstate="print"/>
          <a:srcRect/>
          <a:stretch>
            <a:fillRect/>
          </a:stretch>
        </p:blipFill>
        <p:spPr bwMode="auto">
          <a:xfrm>
            <a:off x="6096004" y="838200"/>
            <a:ext cx="4242785" cy="2362200"/>
          </a:xfrm>
          <a:prstGeom prst="rect">
            <a:avLst/>
          </a:prstGeom>
          <a:noFill/>
        </p:spPr>
      </p:pic>
      <p:pic>
        <p:nvPicPr>
          <p:cNvPr id="8196" name="Picture 4" descr="Image result for titanium aerospace applications"/>
          <p:cNvPicPr>
            <a:picLocks noChangeAspect="1" noChangeArrowheads="1"/>
          </p:cNvPicPr>
          <p:nvPr/>
        </p:nvPicPr>
        <p:blipFill>
          <a:blip r:embed="rId4" cstate="print"/>
          <a:srcRect/>
          <a:stretch>
            <a:fillRect/>
          </a:stretch>
        </p:blipFill>
        <p:spPr bwMode="auto">
          <a:xfrm>
            <a:off x="1600200" y="3630748"/>
            <a:ext cx="3886200" cy="2541452"/>
          </a:xfrm>
          <a:prstGeom prst="rect">
            <a:avLst/>
          </a:prstGeom>
          <a:noFill/>
        </p:spPr>
      </p:pic>
    </p:spTree>
    <p:extLst>
      <p:ext uri="{BB962C8B-B14F-4D97-AF65-F5344CB8AC3E}">
        <p14:creationId xmlns:p14="http://schemas.microsoft.com/office/powerpoint/2010/main" val="195013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ELL\Desktop\Capture2.PNG"/>
          <p:cNvPicPr/>
          <p:nvPr/>
        </p:nvPicPr>
        <p:blipFill>
          <a:blip r:embed="rId2" cstate="print"/>
          <a:srcRect/>
          <a:stretch>
            <a:fillRect/>
          </a:stretch>
        </p:blipFill>
        <p:spPr bwMode="auto">
          <a:xfrm>
            <a:off x="5769918" y="1880738"/>
            <a:ext cx="5202882" cy="3707577"/>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638628" y="1959973"/>
            <a:ext cx="4989440" cy="3603700"/>
          </a:xfrm>
          <a:prstGeom prst="rect">
            <a:avLst/>
          </a:prstGeom>
        </p:spPr>
      </p:pic>
      <p:sp>
        <p:nvSpPr>
          <p:cNvPr id="6" name="Rectangle 5"/>
          <p:cNvSpPr/>
          <p:nvPr/>
        </p:nvSpPr>
        <p:spPr>
          <a:xfrm>
            <a:off x="638629" y="896920"/>
            <a:ext cx="10334172" cy="646331"/>
          </a:xfrm>
          <a:prstGeom prst="rect">
            <a:avLst/>
          </a:prstGeom>
        </p:spPr>
        <p:txBody>
          <a:bodyPr wrap="square">
            <a:spAutoFit/>
          </a:bodyPr>
          <a:lstStyle/>
          <a:p>
            <a:pPr algn="ctr"/>
            <a:r>
              <a:rPr lang="en-IN" sz="3600" b="1" dirty="0">
                <a:latin typeface="Times New Roman" panose="02020603050405020304" pitchFamily="18" charset="0"/>
                <a:cs typeface="Times New Roman" panose="02020603050405020304" pitchFamily="18" charset="0"/>
              </a:rPr>
              <a:t>Fixture Design</a:t>
            </a:r>
          </a:p>
        </p:txBody>
      </p:sp>
    </p:spTree>
    <p:extLst>
      <p:ext uri="{BB962C8B-B14F-4D97-AF65-F5344CB8AC3E}">
        <p14:creationId xmlns:p14="http://schemas.microsoft.com/office/powerpoint/2010/main" val="98813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3345526"/>
              </p:ext>
            </p:extLst>
          </p:nvPr>
        </p:nvGraphicFramePr>
        <p:xfrm>
          <a:off x="414500" y="1207956"/>
          <a:ext cx="10858551" cy="5650043"/>
        </p:xfrm>
        <a:graphic>
          <a:graphicData uri="http://schemas.openxmlformats.org/drawingml/2006/table">
            <a:tbl>
              <a:tblPr firstRow="1" bandRow="1">
                <a:tableStyleId>{5C22544A-7EE6-4342-B048-85BDC9FD1C3A}</a:tableStyleId>
              </a:tblPr>
              <a:tblGrid>
                <a:gridCol w="1302818">
                  <a:extLst>
                    <a:ext uri="{9D8B030D-6E8A-4147-A177-3AD203B41FA5}">
                      <a16:colId xmlns:a16="http://schemas.microsoft.com/office/drawing/2014/main" val="20000"/>
                    </a:ext>
                  </a:extLst>
                </a:gridCol>
                <a:gridCol w="3040603">
                  <a:extLst>
                    <a:ext uri="{9D8B030D-6E8A-4147-A177-3AD203B41FA5}">
                      <a16:colId xmlns:a16="http://schemas.microsoft.com/office/drawing/2014/main" val="20001"/>
                    </a:ext>
                  </a:extLst>
                </a:gridCol>
                <a:gridCol w="2171710">
                  <a:extLst>
                    <a:ext uri="{9D8B030D-6E8A-4147-A177-3AD203B41FA5}">
                      <a16:colId xmlns:a16="http://schemas.microsoft.com/office/drawing/2014/main" val="20002"/>
                    </a:ext>
                  </a:extLst>
                </a:gridCol>
                <a:gridCol w="2171710">
                  <a:extLst>
                    <a:ext uri="{9D8B030D-6E8A-4147-A177-3AD203B41FA5}">
                      <a16:colId xmlns:a16="http://schemas.microsoft.com/office/drawing/2014/main" val="20003"/>
                    </a:ext>
                  </a:extLst>
                </a:gridCol>
                <a:gridCol w="2171710">
                  <a:extLst>
                    <a:ext uri="{9D8B030D-6E8A-4147-A177-3AD203B41FA5}">
                      <a16:colId xmlns:a16="http://schemas.microsoft.com/office/drawing/2014/main" val="20004"/>
                    </a:ext>
                  </a:extLst>
                </a:gridCol>
              </a:tblGrid>
              <a:tr h="1360159">
                <a:tc>
                  <a:txBody>
                    <a:bodyPr/>
                    <a:lstStyle/>
                    <a:p>
                      <a:pPr algn="ctr"/>
                      <a:r>
                        <a:rPr lang="en-US" sz="2800" dirty="0">
                          <a:latin typeface="Times New Roman" pitchFamily="18" charset="0"/>
                          <a:cs typeface="Times New Roman" pitchFamily="18" charset="0"/>
                        </a:rPr>
                        <a:t>SR.NO</a:t>
                      </a:r>
                    </a:p>
                  </a:txBody>
                  <a:tcPr marT="34290" marB="34290"/>
                </a:tc>
                <a:tc>
                  <a:txBody>
                    <a:bodyPr/>
                    <a:lstStyle/>
                    <a:p>
                      <a:pPr algn="ctr"/>
                      <a:r>
                        <a:rPr lang="en-US" sz="2800" dirty="0">
                          <a:latin typeface="Times New Roman" pitchFamily="18" charset="0"/>
                          <a:cs typeface="Times New Roman" pitchFamily="18" charset="0"/>
                        </a:rPr>
                        <a:t>Parameters</a:t>
                      </a:r>
                      <a:r>
                        <a:rPr lang="en-US" sz="2800" baseline="0" dirty="0">
                          <a:latin typeface="Times New Roman" pitchFamily="18" charset="0"/>
                          <a:cs typeface="Times New Roman" pitchFamily="18" charset="0"/>
                        </a:rPr>
                        <a:t> Of </a:t>
                      </a:r>
                    </a:p>
                    <a:p>
                      <a:pPr algn="ctr"/>
                      <a:r>
                        <a:rPr lang="en-US" sz="2800" baseline="0" dirty="0">
                          <a:latin typeface="Times New Roman" pitchFamily="18" charset="0"/>
                          <a:cs typeface="Times New Roman" pitchFamily="18" charset="0"/>
                        </a:rPr>
                        <a:t>FSP</a:t>
                      </a:r>
                      <a:endParaRPr lang="en-US" sz="2800" dirty="0">
                        <a:latin typeface="Times New Roman" pitchFamily="18" charset="0"/>
                        <a:cs typeface="Times New Roman" pitchFamily="18" charset="0"/>
                      </a:endParaRPr>
                    </a:p>
                  </a:txBody>
                  <a:tcPr marT="34290" marB="34290"/>
                </a:tc>
                <a:tc>
                  <a:txBody>
                    <a:bodyPr/>
                    <a:lstStyle/>
                    <a:p>
                      <a:pPr algn="ctr"/>
                      <a:r>
                        <a:rPr lang="en-US" sz="1400" dirty="0"/>
                        <a:t>I</a:t>
                      </a:r>
                    </a:p>
                  </a:txBody>
                  <a:tcPr marT="34290" marB="34290"/>
                </a:tc>
                <a:tc>
                  <a:txBody>
                    <a:bodyPr/>
                    <a:lstStyle/>
                    <a:p>
                      <a:pPr algn="ctr"/>
                      <a:r>
                        <a:rPr lang="en-US" sz="1400" dirty="0"/>
                        <a:t>II</a:t>
                      </a:r>
                    </a:p>
                  </a:txBody>
                  <a:tcPr marT="34290" marB="34290"/>
                </a:tc>
                <a:tc>
                  <a:txBody>
                    <a:bodyPr/>
                    <a:lstStyle/>
                    <a:p>
                      <a:pPr algn="ctr"/>
                      <a:r>
                        <a:rPr lang="en-US" sz="1400" dirty="0"/>
                        <a:t>III</a:t>
                      </a:r>
                    </a:p>
                  </a:txBody>
                  <a:tcPr marT="34290" marB="34290"/>
                </a:tc>
                <a:extLst>
                  <a:ext uri="{0D108BD9-81ED-4DB2-BD59-A6C34878D82A}">
                    <a16:rowId xmlns:a16="http://schemas.microsoft.com/office/drawing/2014/main" val="10000"/>
                  </a:ext>
                </a:extLst>
              </a:tr>
              <a:tr h="1304767">
                <a:tc>
                  <a:txBody>
                    <a:bodyPr/>
                    <a:lstStyle/>
                    <a:p>
                      <a:pPr algn="ctr"/>
                      <a:r>
                        <a:rPr lang="en-US" sz="2400" dirty="0">
                          <a:latin typeface="Times New Roman" pitchFamily="18" charset="0"/>
                          <a:cs typeface="Times New Roman" pitchFamily="18" charset="0"/>
                        </a:rPr>
                        <a:t>1.</a:t>
                      </a:r>
                    </a:p>
                  </a:txBody>
                  <a:tcPr marT="34290" marB="34290"/>
                </a:tc>
                <a:tc>
                  <a:txBody>
                    <a:bodyPr/>
                    <a:lstStyle/>
                    <a:p>
                      <a:r>
                        <a:rPr lang="en-US" sz="2400" dirty="0">
                          <a:latin typeface="Times New Roman" pitchFamily="18" charset="0"/>
                          <a:cs typeface="Times New Roman" pitchFamily="18" charset="0"/>
                        </a:rPr>
                        <a:t>Rotational speed</a:t>
                      </a:r>
                    </a:p>
                    <a:p>
                      <a:r>
                        <a:rPr lang="en-US" sz="2400" dirty="0">
                          <a:latin typeface="Times New Roman" pitchFamily="18" charset="0"/>
                          <a:cs typeface="Times New Roman" pitchFamily="18" charset="0"/>
                        </a:rPr>
                        <a:t>(rpm)</a:t>
                      </a:r>
                    </a:p>
                  </a:txBody>
                  <a:tcPr marT="34290" marB="34290"/>
                </a:tc>
                <a:tc>
                  <a:txBody>
                    <a:bodyPr/>
                    <a:lstStyle/>
                    <a:p>
                      <a:r>
                        <a:rPr lang="en-US" sz="2400" dirty="0">
                          <a:latin typeface="Times New Roman" pitchFamily="18" charset="0"/>
                          <a:cs typeface="Times New Roman" pitchFamily="18" charset="0"/>
                        </a:rPr>
                        <a:t>900</a:t>
                      </a:r>
                    </a:p>
                  </a:txBody>
                  <a:tcPr marT="34290" marB="34290"/>
                </a:tc>
                <a:tc>
                  <a:txBody>
                    <a:bodyPr/>
                    <a:lstStyle/>
                    <a:p>
                      <a:r>
                        <a:rPr lang="en-US" sz="2400" dirty="0">
                          <a:latin typeface="Times New Roman" pitchFamily="18" charset="0"/>
                          <a:cs typeface="Times New Roman" pitchFamily="18" charset="0"/>
                        </a:rPr>
                        <a:t>1150</a:t>
                      </a:r>
                    </a:p>
                  </a:txBody>
                  <a:tcPr marT="34290" marB="34290"/>
                </a:tc>
                <a:tc>
                  <a:txBody>
                    <a:bodyPr/>
                    <a:lstStyle/>
                    <a:p>
                      <a:r>
                        <a:rPr lang="en-US" sz="2400" dirty="0">
                          <a:latin typeface="Times New Roman" pitchFamily="18" charset="0"/>
                          <a:cs typeface="Times New Roman" pitchFamily="18" charset="0"/>
                        </a:rPr>
                        <a:t>1400</a:t>
                      </a:r>
                    </a:p>
                  </a:txBody>
                  <a:tcPr marT="34290" marB="34290"/>
                </a:tc>
                <a:extLst>
                  <a:ext uri="{0D108BD9-81ED-4DB2-BD59-A6C34878D82A}">
                    <a16:rowId xmlns:a16="http://schemas.microsoft.com/office/drawing/2014/main" val="10001"/>
                  </a:ext>
                </a:extLst>
              </a:tr>
              <a:tr h="1304767">
                <a:tc>
                  <a:txBody>
                    <a:bodyPr/>
                    <a:lstStyle/>
                    <a:p>
                      <a:pPr algn="ctr"/>
                      <a:r>
                        <a:rPr lang="en-US" sz="2400" dirty="0">
                          <a:latin typeface="Times New Roman" pitchFamily="18" charset="0"/>
                          <a:cs typeface="Times New Roman" pitchFamily="18" charset="0"/>
                        </a:rPr>
                        <a:t>2</a:t>
                      </a:r>
                    </a:p>
                  </a:txBody>
                  <a:tcPr marT="34290" marB="34290"/>
                </a:tc>
                <a:tc>
                  <a:txBody>
                    <a:bodyPr/>
                    <a:lstStyle/>
                    <a:p>
                      <a:r>
                        <a:rPr lang="en-US" sz="2400" dirty="0">
                          <a:latin typeface="Times New Roman" pitchFamily="18" charset="0"/>
                          <a:cs typeface="Times New Roman" pitchFamily="18" charset="0"/>
                        </a:rPr>
                        <a:t>Traverse</a:t>
                      </a:r>
                      <a:r>
                        <a:rPr lang="en-US" sz="2400" baseline="0" dirty="0">
                          <a:latin typeface="Times New Roman" pitchFamily="18" charset="0"/>
                          <a:cs typeface="Times New Roman" pitchFamily="18" charset="0"/>
                        </a:rPr>
                        <a:t> speed</a:t>
                      </a:r>
                    </a:p>
                    <a:p>
                      <a:r>
                        <a:rPr lang="en-US" sz="2400" baseline="0" dirty="0">
                          <a:latin typeface="Times New Roman" pitchFamily="18" charset="0"/>
                          <a:cs typeface="Times New Roman" pitchFamily="18" charset="0"/>
                        </a:rPr>
                        <a:t>(mm/min)</a:t>
                      </a:r>
                      <a:endParaRPr lang="en-US" sz="2400" dirty="0">
                        <a:latin typeface="Times New Roman" pitchFamily="18" charset="0"/>
                        <a:cs typeface="Times New Roman" pitchFamily="18" charset="0"/>
                      </a:endParaRPr>
                    </a:p>
                  </a:txBody>
                  <a:tcPr marT="34290" marB="34290"/>
                </a:tc>
                <a:tc>
                  <a:txBody>
                    <a:bodyPr/>
                    <a:lstStyle/>
                    <a:p>
                      <a:r>
                        <a:rPr lang="en-US" sz="2400" dirty="0">
                          <a:latin typeface="Times New Roman" pitchFamily="18" charset="0"/>
                          <a:cs typeface="Times New Roman" pitchFamily="18" charset="0"/>
                        </a:rPr>
                        <a:t>30</a:t>
                      </a:r>
                    </a:p>
                  </a:txBody>
                  <a:tcPr marT="34290" marB="34290"/>
                </a:tc>
                <a:tc>
                  <a:txBody>
                    <a:bodyPr/>
                    <a:lstStyle/>
                    <a:p>
                      <a:r>
                        <a:rPr lang="en-US" sz="2400" dirty="0">
                          <a:latin typeface="Times New Roman" pitchFamily="18" charset="0"/>
                          <a:cs typeface="Times New Roman" pitchFamily="18" charset="0"/>
                        </a:rPr>
                        <a:t>40</a:t>
                      </a:r>
                    </a:p>
                  </a:txBody>
                  <a:tcPr marT="34290" marB="34290"/>
                </a:tc>
                <a:tc>
                  <a:txBody>
                    <a:bodyPr/>
                    <a:lstStyle/>
                    <a:p>
                      <a:r>
                        <a:rPr lang="en-US" sz="2400" dirty="0">
                          <a:latin typeface="Times New Roman" pitchFamily="18" charset="0"/>
                          <a:cs typeface="Times New Roman" pitchFamily="18" charset="0"/>
                        </a:rPr>
                        <a:t>50</a:t>
                      </a:r>
                    </a:p>
                  </a:txBody>
                  <a:tcPr marT="34290" marB="34290"/>
                </a:tc>
                <a:extLst>
                  <a:ext uri="{0D108BD9-81ED-4DB2-BD59-A6C34878D82A}">
                    <a16:rowId xmlns:a16="http://schemas.microsoft.com/office/drawing/2014/main" val="10002"/>
                  </a:ext>
                </a:extLst>
              </a:tr>
              <a:tr h="840175">
                <a:tc>
                  <a:txBody>
                    <a:bodyPr/>
                    <a:lstStyle/>
                    <a:p>
                      <a:pPr algn="ctr"/>
                      <a:r>
                        <a:rPr lang="en-US" sz="2400" dirty="0">
                          <a:latin typeface="Times New Roman" pitchFamily="18" charset="0"/>
                          <a:cs typeface="Times New Roman" pitchFamily="18" charset="0"/>
                        </a:rPr>
                        <a:t>3</a:t>
                      </a:r>
                    </a:p>
                  </a:txBody>
                  <a:tcPr marT="34290" marB="34290"/>
                </a:tc>
                <a:tc>
                  <a:txBody>
                    <a:bodyPr/>
                    <a:lstStyle/>
                    <a:p>
                      <a:r>
                        <a:rPr lang="en-US" sz="2400" dirty="0">
                          <a:latin typeface="Times New Roman" pitchFamily="18" charset="0"/>
                          <a:cs typeface="Times New Roman" pitchFamily="18" charset="0"/>
                        </a:rPr>
                        <a:t>Overlap</a:t>
                      </a:r>
                      <a:r>
                        <a:rPr lang="en-US" sz="2400" baseline="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txBody>
                  <a:tcPr marT="34290" marB="34290"/>
                </a:tc>
                <a:tc>
                  <a:txBody>
                    <a:bodyPr/>
                    <a:lstStyle/>
                    <a:p>
                      <a:r>
                        <a:rPr lang="en-US" sz="2400" dirty="0">
                          <a:latin typeface="Times New Roman" pitchFamily="18" charset="0"/>
                          <a:cs typeface="Times New Roman" pitchFamily="18" charset="0"/>
                        </a:rPr>
                        <a:t>50</a:t>
                      </a:r>
                      <a:r>
                        <a:rPr lang="en-US" sz="2400" baseline="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txBody>
                  <a:tcPr marT="34290" marB="34290"/>
                </a:tc>
                <a:tc>
                  <a:txBody>
                    <a:bodyPr/>
                    <a:lstStyle/>
                    <a:p>
                      <a:r>
                        <a:rPr lang="en-US" sz="2400" dirty="0">
                          <a:latin typeface="Times New Roman" pitchFamily="18" charset="0"/>
                          <a:cs typeface="Times New Roman" pitchFamily="18" charset="0"/>
                        </a:rPr>
                        <a:t>60 %</a:t>
                      </a:r>
                    </a:p>
                  </a:txBody>
                  <a:tcPr marT="34290" marB="34290"/>
                </a:tc>
                <a:tc>
                  <a:txBody>
                    <a:bodyPr/>
                    <a:lstStyle/>
                    <a:p>
                      <a:r>
                        <a:rPr lang="en-US" sz="2400" dirty="0">
                          <a:latin typeface="Times New Roman" pitchFamily="18" charset="0"/>
                          <a:cs typeface="Times New Roman" pitchFamily="18" charset="0"/>
                        </a:rPr>
                        <a:t>60%</a:t>
                      </a:r>
                    </a:p>
                  </a:txBody>
                  <a:tcPr marT="34290" marB="34290"/>
                </a:tc>
                <a:extLst>
                  <a:ext uri="{0D108BD9-81ED-4DB2-BD59-A6C34878D82A}">
                    <a16:rowId xmlns:a16="http://schemas.microsoft.com/office/drawing/2014/main" val="10003"/>
                  </a:ext>
                </a:extLst>
              </a:tr>
              <a:tr h="840175">
                <a:tc>
                  <a:txBody>
                    <a:bodyPr/>
                    <a:lstStyle/>
                    <a:p>
                      <a:pPr algn="ctr"/>
                      <a:r>
                        <a:rPr lang="en-US" sz="2400" dirty="0">
                          <a:latin typeface="Times New Roman" pitchFamily="18" charset="0"/>
                          <a:cs typeface="Times New Roman" pitchFamily="18" charset="0"/>
                        </a:rPr>
                        <a:t>4</a:t>
                      </a:r>
                    </a:p>
                  </a:txBody>
                  <a:tcPr marT="34290" marB="34290"/>
                </a:tc>
                <a:tc>
                  <a:txBody>
                    <a:bodyPr/>
                    <a:lstStyle/>
                    <a:p>
                      <a:r>
                        <a:rPr lang="en-US" sz="2400" dirty="0">
                          <a:latin typeface="Times New Roman" pitchFamily="18" charset="0"/>
                          <a:cs typeface="Times New Roman" pitchFamily="18" charset="0"/>
                        </a:rPr>
                        <a:t>Filler material</a:t>
                      </a:r>
                    </a:p>
                  </a:txBody>
                  <a:tcPr marT="34290" marB="34290"/>
                </a:tc>
                <a:tc>
                  <a:txBody>
                    <a:bodyPr/>
                    <a:lstStyle/>
                    <a:p>
                      <a:r>
                        <a:rPr lang="en-US" sz="2400" dirty="0">
                          <a:latin typeface="Times New Roman" pitchFamily="18" charset="0"/>
                          <a:cs typeface="Times New Roman" pitchFamily="18" charset="0"/>
                        </a:rPr>
                        <a:t>Cu</a:t>
                      </a:r>
                    </a:p>
                  </a:txBody>
                  <a:tcPr marT="34290" marB="34290"/>
                </a:tc>
                <a:tc>
                  <a:txBody>
                    <a:bodyPr/>
                    <a:lstStyle/>
                    <a:p>
                      <a:r>
                        <a:rPr lang="en-US" sz="2400" dirty="0">
                          <a:latin typeface="Times New Roman" pitchFamily="18" charset="0"/>
                          <a:cs typeface="Times New Roman" pitchFamily="18" charset="0"/>
                        </a:rPr>
                        <a:t>CNT</a:t>
                      </a:r>
                    </a:p>
                  </a:txBody>
                  <a:tcPr marT="34290" marB="34290"/>
                </a:tc>
                <a:tc>
                  <a:txBody>
                    <a:bodyPr/>
                    <a:lstStyle/>
                    <a:p>
                      <a:r>
                        <a:rPr lang="en-US" sz="2400" dirty="0" err="1">
                          <a:latin typeface="Times New Roman" pitchFamily="18" charset="0"/>
                          <a:cs typeface="Times New Roman" pitchFamily="18" charset="0"/>
                        </a:rPr>
                        <a:t>SiC</a:t>
                      </a:r>
                      <a:endParaRPr lang="en-US" sz="2400" dirty="0">
                        <a:latin typeface="Times New Roman" pitchFamily="18" charset="0"/>
                        <a:cs typeface="Times New Roman" pitchFamily="18" charset="0"/>
                      </a:endParaRPr>
                    </a:p>
                  </a:txBody>
                  <a:tcPr marT="34290" marB="34290"/>
                </a:tc>
                <a:extLst>
                  <a:ext uri="{0D108BD9-81ED-4DB2-BD59-A6C34878D82A}">
                    <a16:rowId xmlns:a16="http://schemas.microsoft.com/office/drawing/2014/main" val="10004"/>
                  </a:ext>
                </a:extLst>
              </a:tr>
            </a:tbl>
          </a:graphicData>
        </a:graphic>
      </p:graphicFrame>
      <p:sp>
        <p:nvSpPr>
          <p:cNvPr id="4" name="TextBox 3"/>
          <p:cNvSpPr txBox="1"/>
          <p:nvPr/>
        </p:nvSpPr>
        <p:spPr>
          <a:xfrm>
            <a:off x="464023" y="408295"/>
            <a:ext cx="11163869" cy="707886"/>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Design</a:t>
            </a:r>
            <a:r>
              <a:rPr lang="en-IN" sz="4000" b="1" dirty="0">
                <a:latin typeface="Times New Roman" panose="02020603050405020304" pitchFamily="18" charset="0"/>
                <a:cs typeface="Times New Roman" panose="02020603050405020304" pitchFamily="18" charset="0"/>
              </a:rPr>
              <a:t> of Experiment</a:t>
            </a:r>
          </a:p>
        </p:txBody>
      </p:sp>
    </p:spTree>
    <p:extLst>
      <p:ext uri="{BB962C8B-B14F-4D97-AF65-F5344CB8AC3E}">
        <p14:creationId xmlns:p14="http://schemas.microsoft.com/office/powerpoint/2010/main" val="2567043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395" y="967462"/>
            <a:ext cx="8545549" cy="4288312"/>
          </a:xfrm>
          <a:prstGeom prst="rect">
            <a:avLst/>
          </a:prstGeom>
        </p:spPr>
      </p:pic>
    </p:spTree>
    <p:extLst>
      <p:ext uri="{BB962C8B-B14F-4D97-AF65-F5344CB8AC3E}">
        <p14:creationId xmlns:p14="http://schemas.microsoft.com/office/powerpoint/2010/main" val="2802605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1" y="0"/>
            <a:ext cx="7315200" cy="7971413"/>
          </a:xfrm>
          <a:prstGeom prst="rect">
            <a:avLst/>
          </a:prstGeom>
          <a:noFill/>
        </p:spPr>
        <p:txBody>
          <a:bodyPr wrap="square" numCol="1" rtlCol="0">
            <a:spAutoFit/>
          </a:bodyPr>
          <a:lstStyle/>
          <a:p>
            <a:pPr algn="just"/>
            <a:r>
              <a:rPr lang="en-US" sz="2800" b="1" dirty="0">
                <a:latin typeface="Times New Roman" pitchFamily="18" charset="0"/>
                <a:cs typeface="Times New Roman" pitchFamily="18" charset="0"/>
              </a:rPr>
              <a:t>Filler Materials</a:t>
            </a:r>
            <a:r>
              <a:rPr lang="en-US" sz="3200" b="1" dirty="0">
                <a:latin typeface="Times New Roman" pitchFamily="18" charset="0"/>
                <a:cs typeface="Times New Roman" pitchFamily="18" charset="0"/>
              </a:rPr>
              <a:t>:</a:t>
            </a:r>
          </a:p>
          <a:p>
            <a:pPr algn="just"/>
            <a:endParaRPr lang="en-US" sz="20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1) Carbon Nanotubes</a:t>
            </a:r>
            <a:endParaRPr lang="en-US" sz="2000" b="1" dirty="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a:latin typeface="Times New Roman" pitchFamily="18" charset="0"/>
                <a:cs typeface="Times New Roman" pitchFamily="18" charset="0"/>
              </a:rPr>
              <a:t> A carbon </a:t>
            </a:r>
            <a:r>
              <a:rPr lang="en-US" sz="2200" dirty="0" err="1">
                <a:latin typeface="Times New Roman" pitchFamily="18" charset="0"/>
                <a:cs typeface="Times New Roman" pitchFamily="18" charset="0"/>
              </a:rPr>
              <a:t>nanotube</a:t>
            </a:r>
            <a:r>
              <a:rPr lang="en-US" sz="2200" dirty="0">
                <a:latin typeface="Times New Roman" pitchFamily="18" charset="0"/>
                <a:cs typeface="Times New Roman" pitchFamily="18" charset="0"/>
              </a:rPr>
              <a:t> is a tube-shaped material, made of carbon, having a diameter measuring on the nanometer scale.</a:t>
            </a:r>
          </a:p>
          <a:p>
            <a:pPr marL="342900" indent="-342900" algn="just">
              <a:buFont typeface="Arial" panose="020B0604020202020204" pitchFamily="34" charset="0"/>
              <a:buChar char="•"/>
            </a:pPr>
            <a:r>
              <a:rPr lang="en-US" sz="2200" dirty="0">
                <a:latin typeface="Times New Roman" pitchFamily="18" charset="0"/>
                <a:cs typeface="Times New Roman" pitchFamily="18" charset="0"/>
              </a:rPr>
              <a:t> A nanometer is one-billionth of a meter, or about 10,000 times smaller than a human hair.</a:t>
            </a:r>
          </a:p>
          <a:p>
            <a:pPr marL="342900" indent="-342900" algn="just">
              <a:buFont typeface="Arial" panose="020B0604020202020204" pitchFamily="34" charset="0"/>
              <a:buChar char="•"/>
            </a:pPr>
            <a:r>
              <a:rPr lang="en-US" sz="2200" dirty="0">
                <a:latin typeface="Times New Roman" pitchFamily="18" charset="0"/>
                <a:cs typeface="Times New Roman" pitchFamily="18" charset="0"/>
              </a:rPr>
              <a:t>Carbon </a:t>
            </a:r>
            <a:r>
              <a:rPr lang="en-US" sz="2200" dirty="0" err="1">
                <a:latin typeface="Times New Roman" pitchFamily="18" charset="0"/>
                <a:cs typeface="Times New Roman" pitchFamily="18" charset="0"/>
              </a:rPr>
              <a:t>Nanotubes</a:t>
            </a:r>
            <a:r>
              <a:rPr lang="en-US" sz="2200" dirty="0">
                <a:latin typeface="Times New Roman" pitchFamily="18" charset="0"/>
                <a:cs typeface="Times New Roman" pitchFamily="18" charset="0"/>
              </a:rPr>
              <a:t> are used  as  filler material to increase surface hardness  </a:t>
            </a:r>
          </a:p>
          <a:p>
            <a:pPr algn="just"/>
            <a:endParaRPr lang="en-US" sz="20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2) Silicon Carbide (</a:t>
            </a:r>
            <a:r>
              <a:rPr lang="en-US" sz="2400" b="1" dirty="0" err="1">
                <a:latin typeface="Times New Roman" pitchFamily="18" charset="0"/>
                <a:cs typeface="Times New Roman" pitchFamily="18" charset="0"/>
              </a:rPr>
              <a:t>SiC</a:t>
            </a:r>
            <a:r>
              <a:rPr lang="en-US" sz="2400" b="1" dirty="0">
                <a:latin typeface="Times New Roman" pitchFamily="18" charset="0"/>
                <a:cs typeface="Times New Roman" pitchFamily="18" charset="0"/>
              </a:rPr>
              <a:t>)</a:t>
            </a:r>
          </a:p>
          <a:p>
            <a:pPr marL="342900" lvl="0" indent="-342900" algn="just">
              <a:buFont typeface="Wingdings" panose="05000000000000000000" pitchFamily="2" charset="2"/>
              <a:buChar char="Ø"/>
            </a:pPr>
            <a:r>
              <a:rPr lang="en-US" sz="2200" dirty="0" err="1">
                <a:latin typeface="Times New Roman" panose="02020603050405020304" pitchFamily="18" charset="0"/>
                <a:cs typeface="Times New Roman" panose="02020603050405020304" pitchFamily="18" charset="0"/>
              </a:rPr>
              <a:t>SiC</a:t>
            </a:r>
            <a:r>
              <a:rPr lang="en-US" sz="2200" dirty="0">
                <a:latin typeface="Times New Roman" panose="02020603050405020304" pitchFamily="18" charset="0"/>
                <a:cs typeface="Times New Roman" panose="02020603050405020304" pitchFamily="18" charset="0"/>
              </a:rPr>
              <a:t> has chemical stability, high thermal conductivity, smaller thermal expansion coefficient and better abrasion resistance.</a:t>
            </a:r>
            <a:endParaRPr lang="en-IN" sz="22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is a semiconductor and resistant to oxidation in high temperature.</a:t>
            </a:r>
            <a:r>
              <a:rPr lang="en-US" sz="2200" b="1"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SiC</a:t>
            </a:r>
            <a:r>
              <a:rPr lang="en-IN" sz="2200" dirty="0">
                <a:latin typeface="Times New Roman" panose="02020603050405020304" pitchFamily="18" charset="0"/>
                <a:cs typeface="Times New Roman" panose="02020603050405020304" pitchFamily="18" charset="0"/>
              </a:rPr>
              <a:t> is used in many applications such</a:t>
            </a:r>
            <a:r>
              <a:rPr lang="en-IN" sz="22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as</a:t>
            </a:r>
            <a:r>
              <a:rPr lang="en-IN"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strengthening materials for Al, Al</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O</a:t>
            </a:r>
            <a:r>
              <a:rPr lang="en-US" sz="2200" baseline="-250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 Mg, and Ni also for </a:t>
            </a:r>
            <a:r>
              <a:rPr lang="en-IN" sz="2200" dirty="0">
                <a:latin typeface="Times New Roman" panose="02020603050405020304" pitchFamily="18" charset="0"/>
                <a:cs typeface="Times New Roman" panose="02020603050405020304" pitchFamily="18" charset="0"/>
              </a:rPr>
              <a:t>polishing abrasive, high hardness grinding material etc.</a:t>
            </a:r>
          </a:p>
          <a:p>
            <a:pPr marL="342900" indent="-342900" algn="just">
              <a:buFont typeface="Wingdings" panose="05000000000000000000" pitchFamily="2" charset="2"/>
              <a:buChar char="Ø"/>
            </a:pPr>
            <a:endParaRPr lang="en-US" sz="2200" dirty="0">
              <a:latin typeface="Times New Roman" pitchFamily="18" charset="0"/>
              <a:cs typeface="Times New Roman" pitchFamily="18" charset="0"/>
            </a:endParaRPr>
          </a:p>
          <a:p>
            <a:pPr algn="just"/>
            <a:br>
              <a:rPr lang="en-US" sz="2000" dirty="0"/>
            </a:br>
            <a:endParaRPr lang="en-US" sz="2000" dirty="0"/>
          </a:p>
        </p:txBody>
      </p:sp>
      <p:pic>
        <p:nvPicPr>
          <p:cNvPr id="4098" name="Picture 2" descr="C:\Users\win8\Desktop\cabon nanotubes.jpeg"/>
          <p:cNvPicPr>
            <a:picLocks noChangeAspect="1" noChangeArrowheads="1"/>
          </p:cNvPicPr>
          <p:nvPr/>
        </p:nvPicPr>
        <p:blipFill>
          <a:blip r:embed="rId2" cstate="print"/>
          <a:srcRect/>
          <a:stretch>
            <a:fillRect/>
          </a:stretch>
        </p:blipFill>
        <p:spPr bwMode="auto">
          <a:xfrm>
            <a:off x="7620001" y="990600"/>
            <a:ext cx="4214740" cy="2133600"/>
          </a:xfrm>
          <a:prstGeom prst="rect">
            <a:avLst/>
          </a:prstGeom>
          <a:noFill/>
        </p:spPr>
      </p:pic>
      <p:pic>
        <p:nvPicPr>
          <p:cNvPr id="4099" name="Picture 3" descr="C:\Users\win8\Desktop\silicon carbide.jpg"/>
          <p:cNvPicPr>
            <a:picLocks noChangeAspect="1" noChangeArrowheads="1"/>
          </p:cNvPicPr>
          <p:nvPr/>
        </p:nvPicPr>
        <p:blipFill>
          <a:blip r:embed="rId3" cstate="print"/>
          <a:srcRect/>
          <a:stretch>
            <a:fillRect/>
          </a:stretch>
        </p:blipFill>
        <p:spPr bwMode="auto">
          <a:xfrm>
            <a:off x="8190964" y="4223067"/>
            <a:ext cx="3289300" cy="1847850"/>
          </a:xfrm>
          <a:prstGeom prst="rect">
            <a:avLst/>
          </a:prstGeom>
          <a:noFill/>
        </p:spPr>
      </p:pic>
    </p:spTree>
    <p:extLst>
      <p:ext uri="{BB962C8B-B14F-4D97-AF65-F5344CB8AC3E}">
        <p14:creationId xmlns:p14="http://schemas.microsoft.com/office/powerpoint/2010/main" val="415109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457201"/>
            <a:ext cx="6502400" cy="2154436"/>
          </a:xfrm>
          <a:prstGeom prst="rect">
            <a:avLst/>
          </a:prstGeom>
          <a:noFill/>
        </p:spPr>
        <p:txBody>
          <a:bodyPr wrap="square" rtlCol="0">
            <a:spAutoFit/>
          </a:bodyPr>
          <a:lstStyle/>
          <a:p>
            <a:endParaRPr lang="en-US" dirty="0"/>
          </a:p>
          <a:p>
            <a:r>
              <a:rPr lang="en-US" sz="2400" b="1" dirty="0">
                <a:latin typeface="Times New Roman" pitchFamily="18" charset="0"/>
                <a:cs typeface="Times New Roman" pitchFamily="18" charset="0"/>
              </a:rPr>
              <a:t>3) Copper</a:t>
            </a:r>
          </a:p>
          <a:p>
            <a:endParaRPr lang="en-US" sz="2400" b="1" dirty="0">
              <a:latin typeface="Times New Roman" pitchFamily="18" charset="0"/>
              <a:cs typeface="Times New Roman" pitchFamily="18" charset="0"/>
            </a:endParaRPr>
          </a:p>
          <a:p>
            <a:pPr>
              <a:buFont typeface="Wingdings" pitchFamily="2" charset="2"/>
              <a:buChar char="Ø"/>
            </a:pPr>
            <a:r>
              <a:rPr lang="en-US" sz="2200" dirty="0">
                <a:latin typeface="Times New Roman" panose="02020603050405020304" pitchFamily="18" charset="0"/>
                <a:cs typeface="Times New Roman" panose="02020603050405020304" pitchFamily="18" charset="0"/>
              </a:rPr>
              <a:t>Copper is used as precipitation hardening alloy.</a:t>
            </a:r>
          </a:p>
          <a:p>
            <a:pPr>
              <a:buFont typeface="Wingdings" pitchFamily="2" charset="2"/>
              <a:buChar char="Ø"/>
            </a:pPr>
            <a:r>
              <a:rPr lang="en-US" sz="2200" dirty="0">
                <a:latin typeface="Times New Roman" panose="02020603050405020304" pitchFamily="18" charset="0"/>
                <a:cs typeface="Times New Roman" panose="02020603050405020304" pitchFamily="18" charset="0"/>
              </a:rPr>
              <a:t>It is soft, ductile, malleable metal with very high  thermal and electrical conductivity</a:t>
            </a:r>
            <a:r>
              <a:rPr lang="en-US" sz="2400" dirty="0"/>
              <a:t>.</a:t>
            </a:r>
          </a:p>
        </p:txBody>
      </p:sp>
      <p:pic>
        <p:nvPicPr>
          <p:cNvPr id="5122" name="Picture 2" descr="C:\Users\win8\Desktop\copper.jpg"/>
          <p:cNvPicPr>
            <a:picLocks noChangeAspect="1" noChangeArrowheads="1"/>
          </p:cNvPicPr>
          <p:nvPr/>
        </p:nvPicPr>
        <p:blipFill>
          <a:blip r:embed="rId2" cstate="print"/>
          <a:srcRect/>
          <a:stretch>
            <a:fillRect/>
          </a:stretch>
        </p:blipFill>
        <p:spPr bwMode="auto">
          <a:xfrm>
            <a:off x="7199087" y="1132115"/>
            <a:ext cx="4447396" cy="2209800"/>
          </a:xfrm>
          <a:prstGeom prst="rect">
            <a:avLst/>
          </a:prstGeom>
          <a:noFill/>
        </p:spPr>
      </p:pic>
    </p:spTree>
    <p:extLst>
      <p:ext uri="{BB962C8B-B14F-4D97-AF65-F5344CB8AC3E}">
        <p14:creationId xmlns:p14="http://schemas.microsoft.com/office/powerpoint/2010/main" val="217635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16" y="228648"/>
            <a:ext cx="10515600" cy="1067890"/>
          </a:xfrm>
        </p:spPr>
        <p:txBody>
          <a:bodyPr>
            <a:normAutofit/>
          </a:bodyPr>
          <a:lstStyle/>
          <a:p>
            <a:pPr algn="ctr"/>
            <a:r>
              <a:rPr lang="en-IN" sz="3600" b="1" dirty="0">
                <a:latin typeface="Times New Roman" panose="02020603050405020304" pitchFamily="18" charset="0"/>
                <a:cs typeface="Times New Roman" panose="02020603050405020304" pitchFamily="18" charset="0"/>
              </a:rPr>
              <a:t>Experimental</a:t>
            </a: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Details</a:t>
            </a:r>
            <a:endParaRPr lang="en-IN" sz="36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9473172"/>
              </p:ext>
            </p:extLst>
          </p:nvPr>
        </p:nvGraphicFramePr>
        <p:xfrm>
          <a:off x="2702255" y="1064526"/>
          <a:ext cx="6714699" cy="5763160"/>
        </p:xfrm>
        <a:graphic>
          <a:graphicData uri="http://schemas.openxmlformats.org/drawingml/2006/table">
            <a:tbl>
              <a:tblPr firstRow="1" firstCol="1" bandRow="1">
                <a:tableStyleId>{5C22544A-7EE6-4342-B048-85BDC9FD1C3A}</a:tableStyleId>
              </a:tblPr>
              <a:tblGrid>
                <a:gridCol w="638267">
                  <a:extLst>
                    <a:ext uri="{9D8B030D-6E8A-4147-A177-3AD203B41FA5}">
                      <a16:colId xmlns:a16="http://schemas.microsoft.com/office/drawing/2014/main" val="20000"/>
                    </a:ext>
                  </a:extLst>
                </a:gridCol>
                <a:gridCol w="2103860">
                  <a:extLst>
                    <a:ext uri="{9D8B030D-6E8A-4147-A177-3AD203B41FA5}">
                      <a16:colId xmlns:a16="http://schemas.microsoft.com/office/drawing/2014/main" val="20001"/>
                    </a:ext>
                  </a:extLst>
                </a:gridCol>
                <a:gridCol w="2293701">
                  <a:extLst>
                    <a:ext uri="{9D8B030D-6E8A-4147-A177-3AD203B41FA5}">
                      <a16:colId xmlns:a16="http://schemas.microsoft.com/office/drawing/2014/main" val="20002"/>
                    </a:ext>
                  </a:extLst>
                </a:gridCol>
                <a:gridCol w="1678871">
                  <a:extLst>
                    <a:ext uri="{9D8B030D-6E8A-4147-A177-3AD203B41FA5}">
                      <a16:colId xmlns:a16="http://schemas.microsoft.com/office/drawing/2014/main" val="20003"/>
                    </a:ext>
                  </a:extLst>
                </a:gridCol>
              </a:tblGrid>
              <a:tr h="354595">
                <a:tc>
                  <a:txBody>
                    <a:bodyPr/>
                    <a:lstStyle/>
                    <a:p>
                      <a:pPr algn="just">
                        <a:lnSpc>
                          <a:spcPct val="150000"/>
                        </a:lnSpc>
                        <a:spcAft>
                          <a:spcPts val="0"/>
                        </a:spcAft>
                      </a:pPr>
                      <a:r>
                        <a:rPr lang="en-US" sz="1400" b="1" dirty="0">
                          <a:effectLst/>
                        </a:rPr>
                        <a:t>Sr.No</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Operations</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Machines Used</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Objectives</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0"/>
                  </a:ext>
                </a:extLst>
              </a:tr>
              <a:tr h="680109">
                <a:tc>
                  <a:txBody>
                    <a:bodyPr/>
                    <a:lstStyle/>
                    <a:p>
                      <a:pPr algn="just">
                        <a:lnSpc>
                          <a:spcPct val="150000"/>
                        </a:lnSpc>
                        <a:spcAft>
                          <a:spcPts val="0"/>
                        </a:spcAft>
                      </a:pPr>
                      <a:r>
                        <a:rPr lang="en-US" sz="1400" b="1">
                          <a:effectLst/>
                        </a:rPr>
                        <a:t>1</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dirty="0">
                          <a:effectLst/>
                        </a:rPr>
                        <a:t>Cleaning and Washing</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To remove dirt and oil particles.</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1"/>
                  </a:ext>
                </a:extLst>
              </a:tr>
              <a:tr h="680109">
                <a:tc>
                  <a:txBody>
                    <a:bodyPr/>
                    <a:lstStyle/>
                    <a:p>
                      <a:pPr algn="just">
                        <a:lnSpc>
                          <a:spcPct val="150000"/>
                        </a:lnSpc>
                        <a:spcAft>
                          <a:spcPts val="0"/>
                        </a:spcAft>
                      </a:pPr>
                      <a:r>
                        <a:rPr lang="en-US" sz="1400" b="1">
                          <a:effectLst/>
                        </a:rPr>
                        <a:t>2</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Cutting</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Power Shear</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To make standard size plate.</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2"/>
                  </a:ext>
                </a:extLst>
              </a:tr>
              <a:tr h="987860">
                <a:tc>
                  <a:txBody>
                    <a:bodyPr/>
                    <a:lstStyle/>
                    <a:p>
                      <a:pPr algn="just">
                        <a:lnSpc>
                          <a:spcPct val="150000"/>
                        </a:lnSpc>
                        <a:spcAft>
                          <a:spcPts val="0"/>
                        </a:spcAft>
                      </a:pPr>
                      <a:r>
                        <a:rPr lang="en-US" sz="1400" b="1">
                          <a:effectLst/>
                        </a:rPr>
                        <a:t>3</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Marking and Slot making</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1.Milling M/c    </a:t>
                      </a:r>
                      <a:endParaRPr lang="en-IN" sz="1100" b="1">
                        <a:effectLst/>
                      </a:endParaRPr>
                    </a:p>
                    <a:p>
                      <a:pPr algn="just">
                        <a:lnSpc>
                          <a:spcPct val="150000"/>
                        </a:lnSpc>
                        <a:spcAft>
                          <a:spcPts val="0"/>
                        </a:spcAft>
                      </a:pPr>
                      <a:r>
                        <a:rPr lang="en-US" sz="1400" b="1">
                          <a:effectLst/>
                        </a:rPr>
                        <a:t>(Metal Slitting cutter).</a:t>
                      </a:r>
                      <a:endParaRPr lang="en-IN" sz="1100" b="1">
                        <a:effectLst/>
                      </a:endParaRPr>
                    </a:p>
                    <a:p>
                      <a:pPr algn="just">
                        <a:lnSpc>
                          <a:spcPct val="150000"/>
                        </a:lnSpc>
                        <a:spcAft>
                          <a:spcPts val="0"/>
                        </a:spcAft>
                      </a:pPr>
                      <a:r>
                        <a:rPr lang="en-US" sz="1400" b="1">
                          <a:effectLst/>
                        </a:rPr>
                        <a:t>2.Hand Drilling M/C</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To make slots and drills for powder filling.</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3"/>
                  </a:ext>
                </a:extLst>
              </a:tr>
              <a:tr h="340054">
                <a:tc>
                  <a:txBody>
                    <a:bodyPr/>
                    <a:lstStyle/>
                    <a:p>
                      <a:pPr algn="just">
                        <a:lnSpc>
                          <a:spcPct val="150000"/>
                        </a:lnSpc>
                        <a:spcAft>
                          <a:spcPts val="0"/>
                        </a:spcAft>
                      </a:pPr>
                      <a:r>
                        <a:rPr lang="en-US" sz="1400" b="1">
                          <a:effectLst/>
                        </a:rPr>
                        <a:t>4</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Powder Filling</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To conduct AFSP</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4"/>
                  </a:ext>
                </a:extLst>
              </a:tr>
              <a:tr h="1020163">
                <a:tc>
                  <a:txBody>
                    <a:bodyPr/>
                    <a:lstStyle/>
                    <a:p>
                      <a:pPr algn="just">
                        <a:lnSpc>
                          <a:spcPct val="150000"/>
                        </a:lnSpc>
                        <a:spcAft>
                          <a:spcPts val="0"/>
                        </a:spcAft>
                      </a:pPr>
                      <a:r>
                        <a:rPr lang="en-US" sz="1400" b="1">
                          <a:effectLst/>
                        </a:rPr>
                        <a:t>5</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Powder Locking</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Vertical Milling M/C</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dirty="0">
                          <a:effectLst/>
                        </a:rPr>
                        <a:t>To avoid scattering and pullout of powder during FSP</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5"/>
                  </a:ext>
                </a:extLst>
              </a:tr>
              <a:tr h="1700270">
                <a:tc>
                  <a:txBody>
                    <a:bodyPr/>
                    <a:lstStyle/>
                    <a:p>
                      <a:pPr algn="just">
                        <a:lnSpc>
                          <a:spcPct val="150000"/>
                        </a:lnSpc>
                        <a:spcAft>
                          <a:spcPts val="0"/>
                        </a:spcAft>
                      </a:pPr>
                      <a:r>
                        <a:rPr lang="en-US" sz="1400" b="1">
                          <a:effectLst/>
                        </a:rPr>
                        <a:t>6</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a:effectLst/>
                        </a:rPr>
                        <a:t>FSP/AFSP</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gn="just">
                        <a:lnSpc>
                          <a:spcPct val="150000"/>
                        </a:lnSpc>
                        <a:spcAft>
                          <a:spcPts val="0"/>
                        </a:spcAft>
                      </a:pPr>
                      <a:r>
                        <a:rPr lang="en-US" sz="1400" b="1" dirty="0">
                          <a:effectLst/>
                        </a:rPr>
                        <a:t>Vertical Milling M/C </a:t>
                      </a:r>
                      <a:endParaRPr lang="en-IN" sz="1100" b="1" dirty="0">
                        <a:effectLst/>
                      </a:endParaRPr>
                    </a:p>
                    <a:p>
                      <a:pPr algn="just">
                        <a:lnSpc>
                          <a:spcPct val="150000"/>
                        </a:lnSpc>
                        <a:spcAft>
                          <a:spcPts val="0"/>
                        </a:spcAft>
                      </a:pPr>
                      <a:r>
                        <a:rPr lang="en-US" sz="1400" b="1" dirty="0">
                          <a:effectLst/>
                        </a:rPr>
                        <a:t>(FSP Tool)</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tc>
                  <a:txBody>
                    <a:bodyPr/>
                    <a:lstStyle/>
                    <a:p>
                      <a:pPr>
                        <a:lnSpc>
                          <a:spcPct val="150000"/>
                        </a:lnSpc>
                        <a:spcAft>
                          <a:spcPts val="0"/>
                        </a:spcAft>
                      </a:pPr>
                      <a:r>
                        <a:rPr lang="en-US" sz="1400" b="1" dirty="0">
                          <a:effectLst/>
                        </a:rPr>
                        <a:t>To obtain fine grain microstructure and other project objectives as mentioned above.</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990" marR="6399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9835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37" y="159569"/>
            <a:ext cx="10515600" cy="1325563"/>
          </a:xfrm>
        </p:spPr>
        <p:txBody>
          <a:bodyPr>
            <a:norm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Marking and Slotting</a:t>
            </a:r>
          </a:p>
        </p:txBody>
      </p:sp>
      <p:pic>
        <p:nvPicPr>
          <p:cNvPr id="4" name="Content Placeholder 3" descr="C:\Users\DELL\Desktop\Capture11.PNG"/>
          <p:cNvPicPr>
            <a:picLocks noGrp="1"/>
          </p:cNvPicPr>
          <p:nvPr>
            <p:ph idx="1"/>
          </p:nvPr>
        </p:nvPicPr>
        <p:blipFill rotWithShape="1">
          <a:blip r:embed="rId2" cstate="print"/>
          <a:srcRect l="6277" t="4021" r="6652" b="4680"/>
          <a:stretch/>
        </p:blipFill>
        <p:spPr bwMode="auto">
          <a:xfrm>
            <a:off x="3640575" y="1284269"/>
            <a:ext cx="4217158" cy="3351706"/>
          </a:xfrm>
          <a:prstGeom prst="rect">
            <a:avLst/>
          </a:prstGeom>
          <a:noFill/>
          <a:ln>
            <a:noFill/>
          </a:ln>
          <a:extLst>
            <a:ext uri="{53640926-AAD7-44D8-BBD7-CCE9431645EC}">
              <a14:shadowObscured xmlns:a14="http://schemas.microsoft.com/office/drawing/2010/main"/>
            </a:ext>
          </a:extLst>
        </p:spPr>
      </p:pic>
      <p:pic>
        <p:nvPicPr>
          <p:cNvPr id="5" name="Picture 4" descr="C:\Users\DELL\Desktop\Capture1.PNG"/>
          <p:cNvPicPr/>
          <p:nvPr/>
        </p:nvPicPr>
        <p:blipFill>
          <a:blip r:embed="rId3" cstate="print"/>
          <a:srcRect/>
          <a:stretch>
            <a:fillRect/>
          </a:stretch>
        </p:blipFill>
        <p:spPr bwMode="auto">
          <a:xfrm>
            <a:off x="7907330" y="1284269"/>
            <a:ext cx="4277915" cy="4922491"/>
          </a:xfrm>
          <a:prstGeom prst="rect">
            <a:avLst/>
          </a:prstGeom>
          <a:noFill/>
          <a:ln w="9525">
            <a:noFill/>
            <a:miter lim="800000"/>
            <a:headEnd/>
            <a:tailEnd/>
          </a:ln>
        </p:spPr>
      </p:pic>
      <p:pic>
        <p:nvPicPr>
          <p:cNvPr id="8" name="Picture 2" descr="J:\PROJECT VIDEO AND PHOTOSSSSSSSSSSS\IMG_20161222_10325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791" b="8475"/>
          <a:stretch/>
        </p:blipFill>
        <p:spPr bwMode="auto">
          <a:xfrm rot="5400000">
            <a:off x="598001" y="884707"/>
            <a:ext cx="2422886" cy="32220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PROJECT VIDEO AND PHOTOSSSSSSSSSSS\IMG_20161220_10193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790" y="3825103"/>
            <a:ext cx="3392540" cy="271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408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29884" cy="1026947"/>
          </a:xfrm>
        </p:spPr>
        <p:txBody>
          <a:bodyPr>
            <a:normAutofit/>
          </a:bodyPr>
          <a:lstStyle/>
          <a:p>
            <a:r>
              <a:rPr lang="en-IN" sz="3600" b="1" dirty="0">
                <a:latin typeface="Times New Roman" panose="02020603050405020304" pitchFamily="18" charset="0"/>
                <a:cs typeface="Times New Roman" panose="02020603050405020304" pitchFamily="18" charset="0"/>
              </a:rPr>
              <a:t>Sample and sample preparation</a:t>
            </a:r>
          </a:p>
        </p:txBody>
      </p:sp>
      <p:pic>
        <p:nvPicPr>
          <p:cNvPr id="4" name="Content Placeholder 3" descr="C:\Users\DELL\Desktop\Capture13.PNG"/>
          <p:cNvPicPr>
            <a:picLocks noGrp="1"/>
          </p:cNvPicPr>
          <p:nvPr>
            <p:ph idx="1"/>
          </p:nvPr>
        </p:nvPicPr>
        <p:blipFill rotWithShape="1">
          <a:blip r:embed="rId2" cstate="print"/>
          <a:srcRect t="3847" r="727" b="6142"/>
          <a:stretch/>
        </p:blipFill>
        <p:spPr bwMode="auto">
          <a:xfrm>
            <a:off x="838200" y="1793230"/>
            <a:ext cx="5182476" cy="411587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3306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Mounting</a:t>
            </a:r>
          </a:p>
        </p:txBody>
      </p:sp>
      <p:pic>
        <p:nvPicPr>
          <p:cNvPr id="4" name="Content Placeholder 3" descr="C:\Users\DELL\Desktop\Capture12.PNG"/>
          <p:cNvPicPr>
            <a:picLocks noGrp="1"/>
          </p:cNvPicPr>
          <p:nvPr>
            <p:ph idx="1"/>
          </p:nvPr>
        </p:nvPicPr>
        <p:blipFill>
          <a:blip r:embed="rId2" cstate="print"/>
          <a:srcRect/>
          <a:stretch>
            <a:fillRect/>
          </a:stretch>
        </p:blipFill>
        <p:spPr bwMode="auto">
          <a:xfrm>
            <a:off x="3959346" y="2125876"/>
            <a:ext cx="3836577" cy="4351338"/>
          </a:xfrm>
          <a:prstGeom prst="rect">
            <a:avLst/>
          </a:prstGeom>
          <a:noFill/>
          <a:ln w="9525">
            <a:noFill/>
            <a:miter lim="800000"/>
            <a:headEnd/>
            <a:tailEnd/>
          </a:ln>
        </p:spPr>
      </p:pic>
    </p:spTree>
    <p:extLst>
      <p:ext uri="{BB962C8B-B14F-4D97-AF65-F5344CB8AC3E}">
        <p14:creationId xmlns:p14="http://schemas.microsoft.com/office/powerpoint/2010/main" val="1019236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9716"/>
            <a:ext cx="10515600" cy="1149777"/>
          </a:xfrm>
        </p:spPr>
        <p:txBody>
          <a:bodyPr>
            <a:norm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Surface Finishing</a:t>
            </a:r>
          </a:p>
        </p:txBody>
      </p:sp>
      <p:pic>
        <p:nvPicPr>
          <p:cNvPr id="4" name="Content Placeholder 3" descr="C:\Users\DELL\Desktop\Capture14.PNG"/>
          <p:cNvPicPr>
            <a:picLocks noGrp="1"/>
          </p:cNvPicPr>
          <p:nvPr>
            <p:ph idx="1"/>
          </p:nvPr>
        </p:nvPicPr>
        <p:blipFill>
          <a:blip r:embed="rId2" cstate="print"/>
          <a:srcRect/>
          <a:stretch>
            <a:fillRect/>
          </a:stretch>
        </p:blipFill>
        <p:spPr bwMode="auto">
          <a:xfrm>
            <a:off x="3585790" y="2106566"/>
            <a:ext cx="5020420" cy="4048575"/>
          </a:xfrm>
          <a:prstGeom prst="rect">
            <a:avLst/>
          </a:prstGeom>
          <a:noFill/>
          <a:ln w="9525">
            <a:noFill/>
            <a:miter lim="800000"/>
            <a:headEnd/>
            <a:tailEnd/>
          </a:ln>
        </p:spPr>
      </p:pic>
    </p:spTree>
    <p:extLst>
      <p:ext uri="{BB962C8B-B14F-4D97-AF65-F5344CB8AC3E}">
        <p14:creationId xmlns:p14="http://schemas.microsoft.com/office/powerpoint/2010/main" val="173972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0"/>
            <a:ext cx="6934200" cy="685800"/>
          </a:xfrm>
        </p:spPr>
        <p:txBody>
          <a:bodyPr>
            <a:normAutofit/>
          </a:bodyPr>
          <a:lstStyle/>
          <a:p>
            <a:r>
              <a:rPr lang="en-US" sz="4000" b="1" dirty="0">
                <a:solidFill>
                  <a:schemeClr val="accent1"/>
                </a:solidFill>
                <a:latin typeface="Times New Roman" pitchFamily="18" charset="0"/>
                <a:cs typeface="Times New Roman" pitchFamily="18" charset="0"/>
              </a:rPr>
              <a:t>General Solution</a:t>
            </a:r>
          </a:p>
        </p:txBody>
      </p:sp>
      <p:sp>
        <p:nvSpPr>
          <p:cNvPr id="10" name="TextBox 9"/>
          <p:cNvSpPr txBox="1"/>
          <p:nvPr/>
        </p:nvSpPr>
        <p:spPr>
          <a:xfrm>
            <a:off x="1524000" y="533405"/>
            <a:ext cx="9144000" cy="830997"/>
          </a:xfrm>
          <a:prstGeom prst="rect">
            <a:avLst/>
          </a:prstGeom>
          <a:noFill/>
        </p:spPr>
        <p:txBody>
          <a:bodyPr wrap="square" rtlCol="0">
            <a:spAutoFit/>
          </a:bodyPr>
          <a:lstStyle/>
          <a:p>
            <a:pPr algn="ctr"/>
            <a:r>
              <a:rPr lang="en-US" sz="2400" b="1" dirty="0">
                <a:solidFill>
                  <a:srgbClr val="FF0000"/>
                </a:solidFill>
              </a:rPr>
              <a:t>Use of Light Weight Materials….</a:t>
            </a:r>
          </a:p>
          <a:p>
            <a:pPr algn="ctr"/>
            <a:r>
              <a:rPr lang="en-US" sz="2400" b="1" dirty="0">
                <a:solidFill>
                  <a:srgbClr val="00B050"/>
                </a:solidFill>
              </a:rPr>
              <a:t>Light Weight Metals: </a:t>
            </a:r>
          </a:p>
        </p:txBody>
      </p:sp>
      <p:graphicFrame>
        <p:nvGraphicFramePr>
          <p:cNvPr id="11" name="Table 10"/>
          <p:cNvGraphicFramePr>
            <a:graphicFrameLocks noGrp="1"/>
          </p:cNvGraphicFramePr>
          <p:nvPr/>
        </p:nvGraphicFramePr>
        <p:xfrm>
          <a:off x="1828800" y="1295400"/>
          <a:ext cx="8610600" cy="2123440"/>
        </p:xfrm>
        <a:graphic>
          <a:graphicData uri="http://schemas.openxmlformats.org/drawingml/2006/table">
            <a:tbl>
              <a:tblPr firstRow="1" bandRow="1">
                <a:tableStyleId>{5C22544A-7EE6-4342-B048-85BDC9FD1C3A}</a:tableStyleId>
              </a:tblPr>
              <a:tblGrid>
                <a:gridCol w="3425723">
                  <a:extLst>
                    <a:ext uri="{9D8B030D-6E8A-4147-A177-3AD203B41FA5}">
                      <a16:colId xmlns:a16="http://schemas.microsoft.com/office/drawing/2014/main" val="20000"/>
                    </a:ext>
                  </a:extLst>
                </a:gridCol>
                <a:gridCol w="1851742">
                  <a:extLst>
                    <a:ext uri="{9D8B030D-6E8A-4147-A177-3AD203B41FA5}">
                      <a16:colId xmlns:a16="http://schemas.microsoft.com/office/drawing/2014/main" val="20001"/>
                    </a:ext>
                  </a:extLst>
                </a:gridCol>
                <a:gridCol w="3333135">
                  <a:extLst>
                    <a:ext uri="{9D8B030D-6E8A-4147-A177-3AD203B41FA5}">
                      <a16:colId xmlns:a16="http://schemas.microsoft.com/office/drawing/2014/main" val="20002"/>
                    </a:ext>
                  </a:extLst>
                </a:gridCol>
              </a:tblGrid>
              <a:tr h="370840">
                <a:tc>
                  <a:txBody>
                    <a:bodyPr/>
                    <a:lstStyle/>
                    <a:p>
                      <a:pPr algn="ctr"/>
                      <a:r>
                        <a:rPr lang="en-US" dirty="0"/>
                        <a:t>Metal</a:t>
                      </a:r>
                    </a:p>
                  </a:txBody>
                  <a:tcPr/>
                </a:tc>
                <a:tc>
                  <a:txBody>
                    <a:bodyPr/>
                    <a:lstStyle/>
                    <a:p>
                      <a:pPr algn="ctr"/>
                      <a:r>
                        <a:rPr lang="en-US" dirty="0"/>
                        <a:t>Density  (Kg/mm</a:t>
                      </a:r>
                      <a:r>
                        <a:rPr lang="en-US" baseline="30000" dirty="0"/>
                        <a:t>2</a:t>
                      </a:r>
                      <a:r>
                        <a:rPr lang="en-US" dirty="0"/>
                        <a:t>)</a:t>
                      </a:r>
                    </a:p>
                  </a:txBody>
                  <a:tcPr/>
                </a:tc>
                <a:tc>
                  <a:txBody>
                    <a:bodyPr/>
                    <a:lstStyle/>
                    <a:p>
                      <a:pPr algn="ctr"/>
                      <a:r>
                        <a:rPr lang="en-US" dirty="0"/>
                        <a:t>Tensile</a:t>
                      </a:r>
                      <a:r>
                        <a:rPr lang="en-US" baseline="0" dirty="0"/>
                        <a:t> Strength (</a:t>
                      </a:r>
                      <a:r>
                        <a:rPr lang="en-US" baseline="0" dirty="0" err="1"/>
                        <a:t>MPa</a:t>
                      </a:r>
                      <a:r>
                        <a:rPr lang="en-US" baseline="0" dirty="0"/>
                        <a:t>)</a:t>
                      </a:r>
                      <a:endParaRPr lang="en-US" dirty="0"/>
                    </a:p>
                  </a:txBody>
                  <a:tcPr/>
                </a:tc>
                <a:extLst>
                  <a:ext uri="{0D108BD9-81ED-4DB2-BD59-A6C34878D82A}">
                    <a16:rowId xmlns:a16="http://schemas.microsoft.com/office/drawing/2014/main" val="10000"/>
                  </a:ext>
                </a:extLst>
              </a:tr>
              <a:tr h="370840">
                <a:tc>
                  <a:txBody>
                    <a:bodyPr/>
                    <a:lstStyle/>
                    <a:p>
                      <a:pPr algn="ctr"/>
                      <a:r>
                        <a:rPr lang="en-US" b="1" dirty="0"/>
                        <a:t>Aluminium alloy (7075-T6)</a:t>
                      </a:r>
                    </a:p>
                  </a:txBody>
                  <a:tcPr/>
                </a:tc>
                <a:tc>
                  <a:txBody>
                    <a:bodyPr/>
                    <a:lstStyle/>
                    <a:p>
                      <a:pPr algn="ctr"/>
                      <a:r>
                        <a:rPr lang="en-US" b="1" dirty="0"/>
                        <a:t>2.81</a:t>
                      </a:r>
                    </a:p>
                  </a:txBody>
                  <a:tcPr/>
                </a:tc>
                <a:tc>
                  <a:txBody>
                    <a:bodyPr/>
                    <a:lstStyle/>
                    <a:p>
                      <a:pPr algn="ctr"/>
                      <a:r>
                        <a:rPr lang="en-US" b="1" dirty="0"/>
                        <a:t>572</a:t>
                      </a:r>
                    </a:p>
                  </a:txBody>
                  <a:tcPr/>
                </a:tc>
                <a:extLst>
                  <a:ext uri="{0D108BD9-81ED-4DB2-BD59-A6C34878D82A}">
                    <a16:rowId xmlns:a16="http://schemas.microsoft.com/office/drawing/2014/main" val="10001"/>
                  </a:ext>
                </a:extLst>
              </a:tr>
              <a:tr h="370840">
                <a:tc>
                  <a:txBody>
                    <a:bodyPr/>
                    <a:lstStyle/>
                    <a:p>
                      <a:pPr algn="ctr"/>
                      <a:r>
                        <a:rPr lang="en-US" b="1" dirty="0"/>
                        <a:t>Magnesium alloy (AZ31)</a:t>
                      </a:r>
                    </a:p>
                  </a:txBody>
                  <a:tcPr/>
                </a:tc>
                <a:tc>
                  <a:txBody>
                    <a:bodyPr/>
                    <a:lstStyle/>
                    <a:p>
                      <a:pPr algn="ctr"/>
                      <a:r>
                        <a:rPr lang="en-US" b="1" dirty="0"/>
                        <a:t>1.74</a:t>
                      </a:r>
                    </a:p>
                  </a:txBody>
                  <a:tcPr/>
                </a:tc>
                <a:tc>
                  <a:txBody>
                    <a:bodyPr/>
                    <a:lstStyle/>
                    <a:p>
                      <a:pPr algn="ctr"/>
                      <a:r>
                        <a:rPr lang="en-US" b="1" dirty="0"/>
                        <a:t>272</a:t>
                      </a:r>
                    </a:p>
                  </a:txBody>
                  <a:tcPr/>
                </a:tc>
                <a:extLst>
                  <a:ext uri="{0D108BD9-81ED-4DB2-BD59-A6C34878D82A}">
                    <a16:rowId xmlns:a16="http://schemas.microsoft.com/office/drawing/2014/main" val="10002"/>
                  </a:ext>
                </a:extLst>
              </a:tr>
              <a:tr h="370840">
                <a:tc>
                  <a:txBody>
                    <a:bodyPr/>
                    <a:lstStyle/>
                    <a:p>
                      <a:pPr algn="ctr"/>
                      <a:r>
                        <a:rPr lang="en-US" b="1" dirty="0"/>
                        <a:t>Titanium alloy (Beta C)</a:t>
                      </a:r>
                    </a:p>
                  </a:txBody>
                  <a:tcPr/>
                </a:tc>
                <a:tc>
                  <a:txBody>
                    <a:bodyPr/>
                    <a:lstStyle/>
                    <a:p>
                      <a:pPr algn="ctr"/>
                      <a:r>
                        <a:rPr lang="en-US" b="1" dirty="0"/>
                        <a:t>4.81</a:t>
                      </a:r>
                    </a:p>
                  </a:txBody>
                  <a:tcPr/>
                </a:tc>
                <a:tc>
                  <a:txBody>
                    <a:bodyPr/>
                    <a:lstStyle/>
                    <a:p>
                      <a:pPr algn="ctr"/>
                      <a:r>
                        <a:rPr lang="en-US" b="1" dirty="0"/>
                        <a:t>1250</a:t>
                      </a: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Beryllium-copper alloy (25)</a:t>
                      </a:r>
                    </a:p>
                  </a:txBody>
                  <a:tcPr/>
                </a:tc>
                <a:tc>
                  <a:txBody>
                    <a:bodyPr/>
                    <a:lstStyle/>
                    <a:p>
                      <a:pPr algn="ctr"/>
                      <a:r>
                        <a:rPr lang="en-US" b="1" dirty="0"/>
                        <a:t>8.25</a:t>
                      </a:r>
                    </a:p>
                  </a:txBody>
                  <a:tcPr/>
                </a:tc>
                <a:tc>
                  <a:txBody>
                    <a:bodyPr/>
                    <a:lstStyle/>
                    <a:p>
                      <a:pPr algn="ctr"/>
                      <a:r>
                        <a:rPr lang="en-US" b="1" dirty="0"/>
                        <a:t>1400</a:t>
                      </a:r>
                    </a:p>
                  </a:txBody>
                  <a:tcPr/>
                </a:tc>
                <a:extLst>
                  <a:ext uri="{0D108BD9-81ED-4DB2-BD59-A6C34878D82A}">
                    <a16:rowId xmlns:a16="http://schemas.microsoft.com/office/drawing/2014/main" val="10004"/>
                  </a:ext>
                </a:extLst>
              </a:tr>
            </a:tbl>
          </a:graphicData>
        </a:graphic>
      </p:graphicFrame>
      <p:sp>
        <p:nvSpPr>
          <p:cNvPr id="12" name="TextBox 11"/>
          <p:cNvSpPr txBox="1"/>
          <p:nvPr/>
        </p:nvSpPr>
        <p:spPr>
          <a:xfrm>
            <a:off x="1524000" y="3581400"/>
            <a:ext cx="9144000" cy="3416320"/>
          </a:xfrm>
          <a:prstGeom prst="rect">
            <a:avLst/>
          </a:prstGeom>
          <a:noFill/>
        </p:spPr>
        <p:txBody>
          <a:bodyPr wrap="square" rtlCol="0">
            <a:spAutoFit/>
          </a:bodyPr>
          <a:lstStyle/>
          <a:p>
            <a:pPr algn="ctr"/>
            <a:r>
              <a:rPr lang="en-US" sz="2800" b="1" dirty="0">
                <a:solidFill>
                  <a:srgbClr val="FF0000"/>
                </a:solidFill>
              </a:rPr>
              <a:t>Various Strengthening Mechanisms:</a:t>
            </a:r>
          </a:p>
          <a:p>
            <a:endParaRPr lang="en-US" b="1" dirty="0"/>
          </a:p>
          <a:p>
            <a:pPr algn="ctr">
              <a:buFont typeface="Arial" pitchFamily="34" charset="0"/>
              <a:buChar char="•"/>
            </a:pPr>
            <a:r>
              <a:rPr lang="en-US" sz="2400" b="1" dirty="0"/>
              <a:t>Alloying (Formation of Solid Solutions)</a:t>
            </a:r>
          </a:p>
          <a:p>
            <a:pPr algn="ctr">
              <a:buFont typeface="Arial" pitchFamily="34" charset="0"/>
              <a:buChar char="•"/>
            </a:pPr>
            <a:r>
              <a:rPr lang="en-US" sz="2400" b="1" dirty="0"/>
              <a:t>Precipitation Hardening</a:t>
            </a:r>
          </a:p>
          <a:p>
            <a:pPr algn="ctr">
              <a:buFont typeface="Arial" pitchFamily="34" charset="0"/>
              <a:buChar char="•"/>
            </a:pPr>
            <a:r>
              <a:rPr lang="en-US" sz="2400" b="1" dirty="0"/>
              <a:t>Dispersion Strengthening</a:t>
            </a:r>
          </a:p>
          <a:p>
            <a:pPr algn="ctr">
              <a:buFont typeface="Arial" pitchFamily="34" charset="0"/>
              <a:buChar char="•"/>
            </a:pPr>
            <a:r>
              <a:rPr lang="en-US" sz="2400" b="1" dirty="0"/>
              <a:t>Phase Transformations (Heat Treatment)</a:t>
            </a:r>
          </a:p>
          <a:p>
            <a:pPr algn="ctr">
              <a:buFont typeface="Arial" pitchFamily="34" charset="0"/>
              <a:buChar char="•"/>
            </a:pPr>
            <a:r>
              <a:rPr lang="en-US" sz="2800" b="1" dirty="0">
                <a:solidFill>
                  <a:srgbClr val="00B050"/>
                </a:solidFill>
              </a:rPr>
              <a:t>Composite Formation</a:t>
            </a:r>
          </a:p>
          <a:p>
            <a:pPr algn="ctr">
              <a:buFont typeface="Arial" pitchFamily="34" charset="0"/>
              <a:buChar char="•"/>
            </a:pPr>
            <a:r>
              <a:rPr lang="en-US" sz="2800" b="1" dirty="0">
                <a:solidFill>
                  <a:srgbClr val="00B050"/>
                </a:solidFill>
              </a:rPr>
              <a:t>Grain Refinement</a:t>
            </a:r>
          </a:p>
          <a:p>
            <a:endParaRPr lang="en-US" dirty="0"/>
          </a:p>
        </p:txBody>
      </p:sp>
    </p:spTree>
    <p:extLst>
      <p:ext uri="{BB962C8B-B14F-4D97-AF65-F5344CB8AC3E}">
        <p14:creationId xmlns:p14="http://schemas.microsoft.com/office/powerpoint/2010/main" val="1947061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5553"/>
            <a:ext cx="10515600" cy="987211"/>
          </a:xfrm>
        </p:spPr>
        <p:txBody>
          <a:bodyPr>
            <a:normAutofit/>
          </a:bodyPr>
          <a:lstStyle/>
          <a:p>
            <a:pPr algn="ctr"/>
            <a:r>
              <a:rPr lang="en-IN" sz="3600" b="1" dirty="0">
                <a:latin typeface="Times New Roman" panose="02020603050405020304" pitchFamily="18" charset="0"/>
                <a:cs typeface="Times New Roman" panose="02020603050405020304" pitchFamily="18" charset="0"/>
              </a:rPr>
              <a:t>Results</a:t>
            </a: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and</a:t>
            </a:r>
            <a:r>
              <a:rPr lang="en-IN" sz="3600"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discussion</a:t>
            </a:r>
            <a:br>
              <a:rPr lang="en-IN" sz="3600" dirty="0"/>
            </a:b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46913"/>
            <a:ext cx="10515600" cy="4790365"/>
          </a:xfrm>
        </p:spPr>
        <p:txBody>
          <a:bodyPr/>
          <a:lstStyle/>
          <a:p>
            <a:r>
              <a:rPr lang="en-IN" sz="2400" b="1" dirty="0">
                <a:latin typeface="Times New Roman" panose="02020603050405020304" pitchFamily="18" charset="0"/>
                <a:cs typeface="Times New Roman" panose="02020603050405020304" pitchFamily="18" charset="0"/>
              </a:rPr>
              <a:t>Optical microscopy</a:t>
            </a:r>
          </a:p>
          <a:p>
            <a:pPr marL="0" indent="0">
              <a:buNone/>
            </a:pPr>
            <a:r>
              <a:rPr lang="en-IN" sz="2400" dirty="0">
                <a:latin typeface="Times New Roman" panose="02020603050405020304" pitchFamily="18" charset="0"/>
                <a:cs typeface="Times New Roman" panose="02020603050405020304" pitchFamily="18" charset="0"/>
              </a:rPr>
              <a:t> </a:t>
            </a:r>
            <a:endParaRPr lang="en-IN" dirty="0"/>
          </a:p>
        </p:txBody>
      </p:sp>
      <p:pic>
        <p:nvPicPr>
          <p:cNvPr id="7" name="Picture 6" descr="C:\Users\Personal\Desktop\download (1).jpg"/>
          <p:cNvPicPr/>
          <p:nvPr/>
        </p:nvPicPr>
        <p:blipFill>
          <a:blip r:embed="rId2">
            <a:extLst>
              <a:ext uri="{28A0092B-C50C-407E-A947-70E740481C1C}">
                <a14:useLocalDpi xmlns:a14="http://schemas.microsoft.com/office/drawing/2010/main" val="0"/>
              </a:ext>
            </a:extLst>
          </a:blip>
          <a:srcRect/>
          <a:stretch>
            <a:fillRect/>
          </a:stretch>
        </p:blipFill>
        <p:spPr bwMode="auto">
          <a:xfrm>
            <a:off x="1164110" y="2516802"/>
            <a:ext cx="5482350" cy="3099251"/>
          </a:xfrm>
          <a:prstGeom prst="rect">
            <a:avLst/>
          </a:prstGeom>
          <a:noFill/>
          <a:ln>
            <a:noFill/>
          </a:ln>
        </p:spPr>
      </p:pic>
      <p:sp>
        <p:nvSpPr>
          <p:cNvPr id="8" name="TextBox 7"/>
          <p:cNvSpPr txBox="1"/>
          <p:nvPr/>
        </p:nvSpPr>
        <p:spPr>
          <a:xfrm>
            <a:off x="3248167" y="5923128"/>
            <a:ext cx="4408227" cy="369332"/>
          </a:xfrm>
          <a:prstGeom prst="rect">
            <a:avLst/>
          </a:prstGeom>
          <a:noFill/>
        </p:spPr>
        <p:txBody>
          <a:bodyPr wrap="square" rtlCol="0">
            <a:spAutoFit/>
          </a:bodyPr>
          <a:lstStyle/>
          <a:p>
            <a:pPr algn="ctr"/>
            <a:r>
              <a:rPr lang="en-IN" dirty="0" err="1">
                <a:latin typeface="Times New Roman" panose="02020603050405020304" pitchFamily="18" charset="0"/>
                <a:cs typeface="Times New Roman" panose="02020603050405020304" pitchFamily="18" charset="0"/>
              </a:rPr>
              <a:t>Lyca</a:t>
            </a:r>
            <a:r>
              <a:rPr lang="en-IN" dirty="0">
                <a:latin typeface="Times New Roman" panose="02020603050405020304" pitchFamily="18" charset="0"/>
                <a:cs typeface="Times New Roman" panose="02020603050405020304" pitchFamily="18" charset="0"/>
              </a:rPr>
              <a:t> Optical Microscope</a:t>
            </a:r>
          </a:p>
        </p:txBody>
      </p:sp>
      <p:sp>
        <p:nvSpPr>
          <p:cNvPr id="9" name="TextBox 8"/>
          <p:cNvSpPr txBox="1"/>
          <p:nvPr/>
        </p:nvSpPr>
        <p:spPr>
          <a:xfrm>
            <a:off x="996287" y="1132764"/>
            <a:ext cx="324816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Characterization</a:t>
            </a:r>
          </a:p>
        </p:txBody>
      </p:sp>
      <p:sp>
        <p:nvSpPr>
          <p:cNvPr id="4" name="TextBox 3"/>
          <p:cNvSpPr txBox="1"/>
          <p:nvPr/>
        </p:nvSpPr>
        <p:spPr>
          <a:xfrm>
            <a:off x="7034852" y="2516802"/>
            <a:ext cx="3930555" cy="2862322"/>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optical microscope, often referred to as light microscope, is a type of microscope which uses visible light and a system of lenses to magnify images of small samples.</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best resolution for an optical microscope is about 0.2 microns. </a:t>
            </a:r>
          </a:p>
        </p:txBody>
      </p:sp>
    </p:spTree>
    <p:extLst>
      <p:ext uri="{BB962C8B-B14F-4D97-AF65-F5344CB8AC3E}">
        <p14:creationId xmlns:p14="http://schemas.microsoft.com/office/powerpoint/2010/main" val="1833566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663" y="4314777"/>
            <a:ext cx="6342502" cy="2341561"/>
          </a:xfrm>
          <a:prstGeom prst="rect">
            <a:avLst/>
          </a:prstGeom>
        </p:spPr>
      </p:pic>
      <p:sp>
        <p:nvSpPr>
          <p:cNvPr id="6" name="TextBox 5"/>
          <p:cNvSpPr txBox="1"/>
          <p:nvPr/>
        </p:nvSpPr>
        <p:spPr>
          <a:xfrm>
            <a:off x="1712294" y="3725839"/>
            <a:ext cx="5875860"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Optical microscopy for </a:t>
            </a:r>
            <a:r>
              <a:rPr lang="en-IN" sz="2400" dirty="0" err="1">
                <a:latin typeface="Times New Roman" panose="02020603050405020304" pitchFamily="18" charset="0"/>
                <a:cs typeface="Times New Roman" panose="02020603050405020304" pitchFamily="18" charset="0"/>
              </a:rPr>
              <a:t>SiC</a:t>
            </a:r>
            <a:r>
              <a:rPr lang="en-IN" sz="2400" dirty="0">
                <a:latin typeface="Times New Roman" panose="02020603050405020304" pitchFamily="18" charset="0"/>
                <a:cs typeface="Times New Roman" panose="02020603050405020304" pitchFamily="18" charset="0"/>
              </a:rPr>
              <a:t> particles(100x)</a:t>
            </a:r>
          </a:p>
          <a:p>
            <a:endParaRPr lang="en-IN" sz="2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1255594" y="1066611"/>
            <a:ext cx="6710841" cy="2659228"/>
          </a:xfrm>
          <a:prstGeom prst="rect">
            <a:avLst/>
          </a:prstGeom>
        </p:spPr>
      </p:pic>
      <p:sp>
        <p:nvSpPr>
          <p:cNvPr id="11" name="TextBox 10"/>
          <p:cNvSpPr txBox="1"/>
          <p:nvPr/>
        </p:nvSpPr>
        <p:spPr>
          <a:xfrm>
            <a:off x="1446663" y="423081"/>
            <a:ext cx="7206018"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Optical microscopy of 7075 parent material </a:t>
            </a:r>
          </a:p>
          <a:p>
            <a:endParaRPr lang="en-IN" sz="2400" dirty="0"/>
          </a:p>
          <a:p>
            <a:endParaRPr lang="en-IN" sz="2400" dirty="0"/>
          </a:p>
        </p:txBody>
      </p:sp>
    </p:spTree>
    <p:extLst>
      <p:ext uri="{BB962C8B-B14F-4D97-AF65-F5344CB8AC3E}">
        <p14:creationId xmlns:p14="http://schemas.microsoft.com/office/powerpoint/2010/main" val="500674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9096" y="927977"/>
            <a:ext cx="6434363" cy="2183713"/>
          </a:xfrm>
          <a:prstGeom prst="rect">
            <a:avLst/>
          </a:prstGeom>
        </p:spPr>
      </p:pic>
      <p:sp>
        <p:nvSpPr>
          <p:cNvPr id="5" name="TextBox 4"/>
          <p:cNvSpPr txBox="1"/>
          <p:nvPr/>
        </p:nvSpPr>
        <p:spPr>
          <a:xfrm>
            <a:off x="2339097" y="289229"/>
            <a:ext cx="6237027" cy="738664"/>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Optical microscopy of Cu(400x)and (200x)</a:t>
            </a:r>
          </a:p>
          <a:p>
            <a:endParaRPr lang="en-IN" dirty="0"/>
          </a:p>
        </p:txBody>
      </p:sp>
      <p:pic>
        <p:nvPicPr>
          <p:cNvPr id="6" name="Picture 5"/>
          <p:cNvPicPr>
            <a:picLocks noChangeAspect="1"/>
          </p:cNvPicPr>
          <p:nvPr/>
        </p:nvPicPr>
        <p:blipFill>
          <a:blip r:embed="rId3"/>
          <a:stretch>
            <a:fillRect/>
          </a:stretch>
        </p:blipFill>
        <p:spPr>
          <a:xfrm>
            <a:off x="2339095" y="3789511"/>
            <a:ext cx="6434363" cy="3068489"/>
          </a:xfrm>
          <a:prstGeom prst="rect">
            <a:avLst/>
          </a:prstGeom>
        </p:spPr>
      </p:pic>
      <p:sp>
        <p:nvSpPr>
          <p:cNvPr id="7" name="TextBox 6"/>
          <p:cNvSpPr txBox="1"/>
          <p:nvPr/>
        </p:nvSpPr>
        <p:spPr>
          <a:xfrm>
            <a:off x="2702257" y="3288773"/>
            <a:ext cx="510426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Optical microscopy of CNT particles</a:t>
            </a:r>
          </a:p>
        </p:txBody>
      </p:sp>
    </p:spTree>
    <p:extLst>
      <p:ext uri="{BB962C8B-B14F-4D97-AF65-F5344CB8AC3E}">
        <p14:creationId xmlns:p14="http://schemas.microsoft.com/office/powerpoint/2010/main" val="52510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28746" y="890858"/>
            <a:ext cx="4648200" cy="4857750"/>
          </a:xfrm>
          <a:prstGeom prst="rect">
            <a:avLst/>
          </a:prstGeom>
        </p:spPr>
      </p:pic>
      <p:sp>
        <p:nvSpPr>
          <p:cNvPr id="5" name="TextBox 4"/>
          <p:cNvSpPr txBox="1"/>
          <p:nvPr/>
        </p:nvSpPr>
        <p:spPr>
          <a:xfrm>
            <a:off x="766194" y="330748"/>
            <a:ext cx="9198591"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Scanning electron microscopy (SEM)</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27093" y="6081151"/>
            <a:ext cx="7478973"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SEM image of distribution of </a:t>
            </a:r>
            <a:r>
              <a:rPr lang="en-IN" dirty="0" err="1">
                <a:latin typeface="Times New Roman" panose="02020603050405020304" pitchFamily="18" charset="0"/>
                <a:cs typeface="Times New Roman" panose="02020603050405020304" pitchFamily="18" charset="0"/>
              </a:rPr>
              <a:t>SiC</a:t>
            </a:r>
            <a:r>
              <a:rPr lang="en-IN" dirty="0">
                <a:latin typeface="Times New Roman" panose="02020603050405020304" pitchFamily="18" charset="0"/>
                <a:cs typeface="Times New Roman" panose="02020603050405020304" pitchFamily="18" charset="0"/>
              </a:rPr>
              <a:t> nanoparticles in Al 7075 matrix</a:t>
            </a:r>
          </a:p>
          <a:p>
            <a:pPr algn="r"/>
            <a:endParaRPr lang="en-IN"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405720" y="890858"/>
            <a:ext cx="3821373" cy="2299111"/>
          </a:xfrm>
          <a:prstGeom prst="rect">
            <a:avLst/>
          </a:prstGeom>
        </p:spPr>
      </p:pic>
      <p:sp>
        <p:nvSpPr>
          <p:cNvPr id="2" name="TextBox 1"/>
          <p:cNvSpPr txBox="1"/>
          <p:nvPr/>
        </p:nvSpPr>
        <p:spPr>
          <a:xfrm>
            <a:off x="1419367" y="3522512"/>
            <a:ext cx="3807726" cy="3139321"/>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A scanning electron microscope (SEM) is a type of electron microscope that produces images of a sample by scanning it with a focused beam of electrons.  The electrons interact with atoms in the sample producing various signals that contain information about the sample's surface topography and composition. SEM can achieve resolution better than 1 nanometre.</a:t>
            </a:r>
          </a:p>
        </p:txBody>
      </p:sp>
    </p:spTree>
    <p:extLst>
      <p:ext uri="{BB962C8B-B14F-4D97-AF65-F5344CB8AC3E}">
        <p14:creationId xmlns:p14="http://schemas.microsoft.com/office/powerpoint/2010/main" val="304425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1610" y="351009"/>
            <a:ext cx="2508251" cy="461665"/>
          </a:xfrm>
          <a:prstGeom prst="rect">
            <a:avLst/>
          </a:prstGeom>
        </p:spPr>
        <p:txBody>
          <a:bodyPr wrap="none">
            <a:spAutoFit/>
          </a:bodyPr>
          <a:lstStyle/>
          <a:p>
            <a:pPr marL="342900" indent="-342900">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rPr>
              <a:t>Microhardness</a:t>
            </a:r>
            <a:endParaRPr lang="en-IN" sz="2400" dirty="0"/>
          </a:p>
        </p:txBody>
      </p:sp>
      <p:sp>
        <p:nvSpPr>
          <p:cNvPr id="10" name="TextBox 9"/>
          <p:cNvSpPr txBox="1"/>
          <p:nvPr/>
        </p:nvSpPr>
        <p:spPr>
          <a:xfrm>
            <a:off x="7410733" y="4871408"/>
            <a:ext cx="432634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Microhardness vs. Aluminium samples</a:t>
            </a:r>
            <a:endParaRPr lang="en-IN" dirty="0">
              <a:latin typeface="Times New Roman" panose="02020603050405020304" pitchFamily="18" charset="0"/>
              <a:cs typeface="Times New Roman" panose="02020603050405020304" pitchFamily="18" charset="0"/>
            </a:endParaRPr>
          </a:p>
          <a:p>
            <a:endParaRPr lang="en-IN" dirty="0"/>
          </a:p>
        </p:txBody>
      </p:sp>
      <p:pic>
        <p:nvPicPr>
          <p:cNvPr id="11" name="Picture 10" descr="C:\Users\Personal\Desktop\HV-50.gif"/>
          <p:cNvPicPr/>
          <p:nvPr/>
        </p:nvPicPr>
        <p:blipFill>
          <a:blip r:embed="rId2">
            <a:extLst>
              <a:ext uri="{28A0092B-C50C-407E-A947-70E740481C1C}">
                <a14:useLocalDpi xmlns:a14="http://schemas.microsoft.com/office/drawing/2010/main" val="0"/>
              </a:ext>
            </a:extLst>
          </a:blip>
          <a:srcRect/>
          <a:stretch>
            <a:fillRect/>
          </a:stretch>
        </p:blipFill>
        <p:spPr bwMode="auto">
          <a:xfrm>
            <a:off x="955343" y="1119117"/>
            <a:ext cx="3671248" cy="3957850"/>
          </a:xfrm>
          <a:prstGeom prst="rect">
            <a:avLst/>
          </a:prstGeom>
          <a:noFill/>
          <a:ln>
            <a:noFill/>
          </a:ln>
        </p:spPr>
      </p:pic>
      <p:sp>
        <p:nvSpPr>
          <p:cNvPr id="12" name="TextBox 11"/>
          <p:cNvSpPr txBox="1"/>
          <p:nvPr/>
        </p:nvSpPr>
        <p:spPr>
          <a:xfrm>
            <a:off x="1282890" y="5336275"/>
            <a:ext cx="334370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Vickers hardness tester</a:t>
            </a:r>
          </a:p>
        </p:txBody>
      </p:sp>
      <p:graphicFrame>
        <p:nvGraphicFramePr>
          <p:cNvPr id="9" name="Chart 8"/>
          <p:cNvGraphicFramePr/>
          <p:nvPr>
            <p:extLst>
              <p:ext uri="{D42A27DB-BD31-4B8C-83A1-F6EECF244321}">
                <p14:modId xmlns:p14="http://schemas.microsoft.com/office/powerpoint/2010/main" val="285092707"/>
              </p:ext>
            </p:extLst>
          </p:nvPr>
        </p:nvGraphicFramePr>
        <p:xfrm>
          <a:off x="6823881" y="1003952"/>
          <a:ext cx="5022376" cy="3568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4046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528247732"/>
              </p:ext>
            </p:extLst>
          </p:nvPr>
        </p:nvGraphicFramePr>
        <p:xfrm>
          <a:off x="5718412" y="1486764"/>
          <a:ext cx="6086901" cy="379407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873456" y="5185307"/>
            <a:ext cx="417621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Microhardness vs. Aluminium samples(</a:t>
            </a:r>
            <a:r>
              <a:rPr lang="en-US" dirty="0" err="1">
                <a:latin typeface="Times New Roman" panose="02020603050405020304" pitchFamily="18" charset="0"/>
                <a:cs typeface="Times New Roman" panose="02020603050405020304" pitchFamily="18" charset="0"/>
              </a:rPr>
              <a:t>SiC</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graphicFrame>
        <p:nvGraphicFramePr>
          <p:cNvPr id="7" name="Chart 6"/>
          <p:cNvGraphicFramePr/>
          <p:nvPr>
            <p:extLst>
              <p:ext uri="{D42A27DB-BD31-4B8C-83A1-F6EECF244321}">
                <p14:modId xmlns:p14="http://schemas.microsoft.com/office/powerpoint/2010/main" val="836021647"/>
              </p:ext>
            </p:extLst>
          </p:nvPr>
        </p:nvGraphicFramePr>
        <p:xfrm>
          <a:off x="341194" y="1255594"/>
          <a:ext cx="5486399" cy="39987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5591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728596066"/>
              </p:ext>
            </p:extLst>
          </p:nvPr>
        </p:nvGraphicFramePr>
        <p:xfrm>
          <a:off x="5663819" y="1561488"/>
          <a:ext cx="5923129" cy="309804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255594" y="614148"/>
            <a:ext cx="3043451"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Wear Rate</a:t>
            </a:r>
            <a:endParaRPr lang="en-IN"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414448" y="4981433"/>
            <a:ext cx="382137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Weight loss </a:t>
            </a:r>
            <a:r>
              <a:rPr lang="en-IN" dirty="0" err="1">
                <a:latin typeface="Times New Roman" panose="02020603050405020304" pitchFamily="18" charset="0"/>
                <a:cs typeface="Times New Roman" panose="02020603050405020304" pitchFamily="18" charset="0"/>
              </a:rPr>
              <a:t>vs</a:t>
            </a:r>
            <a:r>
              <a:rPr lang="en-IN" dirty="0">
                <a:latin typeface="Times New Roman" panose="02020603050405020304" pitchFamily="18" charset="0"/>
                <a:cs typeface="Times New Roman" panose="02020603050405020304" pitchFamily="18" charset="0"/>
              </a:rPr>
              <a:t> Sliding distance</a:t>
            </a:r>
          </a:p>
        </p:txBody>
      </p:sp>
      <p:pic>
        <p:nvPicPr>
          <p:cNvPr id="8" name="Picture 7" descr="C:\Users\Personal\Desktop\download.jpg"/>
          <p:cNvPicPr/>
          <p:nvPr/>
        </p:nvPicPr>
        <p:blipFill>
          <a:blip r:embed="rId3">
            <a:extLst>
              <a:ext uri="{28A0092B-C50C-407E-A947-70E740481C1C}">
                <a14:useLocalDpi xmlns:a14="http://schemas.microsoft.com/office/drawing/2010/main" val="0"/>
              </a:ext>
            </a:extLst>
          </a:blip>
          <a:srcRect/>
          <a:stretch>
            <a:fillRect/>
          </a:stretch>
        </p:blipFill>
        <p:spPr bwMode="auto">
          <a:xfrm>
            <a:off x="464025" y="1364777"/>
            <a:ext cx="4462818" cy="3616656"/>
          </a:xfrm>
          <a:prstGeom prst="rect">
            <a:avLst/>
          </a:prstGeom>
          <a:noFill/>
          <a:ln>
            <a:noFill/>
          </a:ln>
        </p:spPr>
      </p:pic>
      <p:sp>
        <p:nvSpPr>
          <p:cNvPr id="9" name="TextBox 8"/>
          <p:cNvSpPr txBox="1"/>
          <p:nvPr/>
        </p:nvSpPr>
        <p:spPr>
          <a:xfrm>
            <a:off x="1255594" y="4929203"/>
            <a:ext cx="357571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Wear testing machine</a:t>
            </a:r>
          </a:p>
        </p:txBody>
      </p:sp>
    </p:spTree>
    <p:extLst>
      <p:ext uri="{BB962C8B-B14F-4D97-AF65-F5344CB8AC3E}">
        <p14:creationId xmlns:p14="http://schemas.microsoft.com/office/powerpoint/2010/main" val="2424671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7059" y="1255594"/>
            <a:ext cx="6500525" cy="2498750"/>
          </a:xfrm>
          <a:prstGeom prst="rect">
            <a:avLst/>
          </a:prstGeom>
        </p:spPr>
      </p:pic>
      <p:pic>
        <p:nvPicPr>
          <p:cNvPr id="5" name="Picture 4"/>
          <p:cNvPicPr>
            <a:picLocks noChangeAspect="1"/>
          </p:cNvPicPr>
          <p:nvPr/>
        </p:nvPicPr>
        <p:blipFill>
          <a:blip r:embed="rId3"/>
          <a:stretch>
            <a:fillRect/>
          </a:stretch>
        </p:blipFill>
        <p:spPr>
          <a:xfrm>
            <a:off x="2498269" y="4083767"/>
            <a:ext cx="4598097" cy="2630932"/>
          </a:xfrm>
          <a:prstGeom prst="rect">
            <a:avLst/>
          </a:prstGeom>
        </p:spPr>
      </p:pic>
      <p:sp>
        <p:nvSpPr>
          <p:cNvPr id="6" name="TextBox 5"/>
          <p:cNvSpPr txBox="1"/>
          <p:nvPr/>
        </p:nvSpPr>
        <p:spPr>
          <a:xfrm>
            <a:off x="1172217" y="464505"/>
            <a:ext cx="242930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Defects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055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83140"/>
            <a:ext cx="10515600" cy="4593823"/>
          </a:xfrm>
        </p:spPr>
        <p:txBody>
          <a:bodyPr>
            <a:normAutofit fontScale="92500" lnSpcReduction="10000"/>
          </a:bodyPr>
          <a:lstStyle/>
          <a:p>
            <a:pPr lvl="0"/>
            <a:r>
              <a:rPr lang="en-IN" dirty="0">
                <a:latin typeface="Times New Roman" panose="02020603050405020304" pitchFamily="18" charset="0"/>
                <a:cs typeface="Times New Roman" panose="02020603050405020304" pitchFamily="18" charset="0"/>
              </a:rPr>
              <a:t>By using Simple Cylindrical pin tool geometry, higher rotational speeds are required to get defect free processed zone, as material sticks to pin at lower rotational speed. Due to higher RPM heat generation is more which leads to grain coarsening in HAZ.</a:t>
            </a:r>
          </a:p>
          <a:p>
            <a:pPr lvl="0"/>
            <a:r>
              <a:rPr lang="en-IN" dirty="0">
                <a:latin typeface="Times New Roman" panose="02020603050405020304" pitchFamily="18" charset="0"/>
                <a:cs typeface="Times New Roman" panose="02020603050405020304" pitchFamily="18" charset="0"/>
              </a:rPr>
              <a:t>It was found that increasing the tool rotational speed improved the distribution of additive particles.</a:t>
            </a:r>
          </a:p>
          <a:p>
            <a:pPr lvl="0"/>
            <a:r>
              <a:rPr lang="en-IN" dirty="0">
                <a:latin typeface="Times New Roman" panose="02020603050405020304" pitchFamily="18" charset="0"/>
                <a:cs typeface="Times New Roman" panose="02020603050405020304" pitchFamily="18" charset="0"/>
              </a:rPr>
              <a:t>Also the bonding between Al alloy and </a:t>
            </a:r>
            <a:r>
              <a:rPr lang="en-IN" dirty="0" err="1">
                <a:latin typeface="Times New Roman" panose="02020603050405020304" pitchFamily="18" charset="0"/>
                <a:cs typeface="Times New Roman" panose="02020603050405020304" pitchFamily="18" charset="0"/>
              </a:rPr>
              <a:t>SiC</a:t>
            </a:r>
            <a:r>
              <a:rPr lang="en-IN" dirty="0">
                <a:latin typeface="Times New Roman" panose="02020603050405020304" pitchFamily="18" charset="0"/>
                <a:cs typeface="Times New Roman" panose="02020603050405020304" pitchFamily="18" charset="0"/>
              </a:rPr>
              <a:t> particles can be seen in SEM.</a:t>
            </a:r>
          </a:p>
          <a:p>
            <a:pPr lvl="0"/>
            <a:r>
              <a:rPr lang="en-IN" dirty="0">
                <a:latin typeface="Times New Roman" panose="02020603050405020304" pitchFamily="18" charset="0"/>
                <a:cs typeface="Times New Roman" panose="02020603050405020304" pitchFamily="18" charset="0"/>
              </a:rPr>
              <a:t>Due to addition of different types of additives in aluminium matrix surface properties are enhanced such as hardness and wear rate.</a:t>
            </a:r>
          </a:p>
          <a:p>
            <a:pPr lvl="0"/>
            <a:r>
              <a:rPr lang="en-IN" dirty="0">
                <a:latin typeface="Times New Roman" panose="02020603050405020304" pitchFamily="18" charset="0"/>
                <a:cs typeface="Times New Roman" panose="02020603050405020304" pitchFamily="18" charset="0"/>
              </a:rPr>
              <a:t>Silicon carbide is used for dispersion strengthening of aluminium alloy.</a:t>
            </a:r>
          </a:p>
          <a:p>
            <a:pPr lvl="0"/>
            <a:r>
              <a:rPr lang="en-IN" dirty="0">
                <a:latin typeface="Times New Roman" panose="02020603050405020304" pitchFamily="18" charset="0"/>
                <a:cs typeface="Times New Roman" panose="02020603050405020304" pitchFamily="18" charset="0"/>
              </a:rPr>
              <a:t>Among the three additives used for AFSP, </a:t>
            </a:r>
            <a:r>
              <a:rPr lang="en-IN" dirty="0" err="1">
                <a:latin typeface="Times New Roman" panose="02020603050405020304" pitchFamily="18" charset="0"/>
                <a:cs typeface="Times New Roman" panose="02020603050405020304" pitchFamily="18" charset="0"/>
              </a:rPr>
              <a:t>SiC</a:t>
            </a:r>
            <a:r>
              <a:rPr lang="en-IN" dirty="0">
                <a:latin typeface="Times New Roman" panose="02020603050405020304" pitchFamily="18" charset="0"/>
                <a:cs typeface="Times New Roman" panose="02020603050405020304" pitchFamily="18" charset="0"/>
              </a:rPr>
              <a:t> gives the best results for wear and hardness test.</a:t>
            </a:r>
          </a:p>
          <a:p>
            <a:endParaRPr lang="en-IN" dirty="0"/>
          </a:p>
        </p:txBody>
      </p:sp>
    </p:spTree>
    <p:extLst>
      <p:ext uri="{BB962C8B-B14F-4D97-AF65-F5344CB8AC3E}">
        <p14:creationId xmlns:p14="http://schemas.microsoft.com/office/powerpoint/2010/main" val="186560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0"/>
            <a:ext cx="6934200" cy="685800"/>
          </a:xfrm>
        </p:spPr>
        <p:txBody>
          <a:bodyPr>
            <a:normAutofit/>
          </a:bodyPr>
          <a:lstStyle/>
          <a:p>
            <a:r>
              <a:rPr lang="en-US" sz="4000" b="1" dirty="0">
                <a:solidFill>
                  <a:schemeClr val="accent1"/>
                </a:solidFill>
                <a:latin typeface="Times New Roman" pitchFamily="18" charset="0"/>
                <a:cs typeface="Times New Roman" pitchFamily="18" charset="0"/>
              </a:rPr>
              <a:t>Grain Refinement </a:t>
            </a:r>
          </a:p>
        </p:txBody>
      </p:sp>
      <p:sp>
        <p:nvSpPr>
          <p:cNvPr id="10" name="TextBox 9"/>
          <p:cNvSpPr txBox="1"/>
          <p:nvPr/>
        </p:nvSpPr>
        <p:spPr>
          <a:xfrm>
            <a:off x="1524000" y="609600"/>
            <a:ext cx="9144000" cy="2492990"/>
          </a:xfrm>
          <a:prstGeom prst="rect">
            <a:avLst/>
          </a:prstGeom>
          <a:noFill/>
        </p:spPr>
        <p:txBody>
          <a:bodyPr wrap="square" rtlCol="0">
            <a:spAutoFit/>
          </a:bodyPr>
          <a:lstStyle/>
          <a:p>
            <a:pPr algn="ctr"/>
            <a:r>
              <a:rPr lang="en-US" sz="2400" b="1" dirty="0">
                <a:solidFill>
                  <a:srgbClr val="00B050"/>
                </a:solidFill>
              </a:rPr>
              <a:t>Grain refinement is the only strengthening mechanism, which increases hardness and strength of metal without compromising ductility (Impact Toughness) </a:t>
            </a:r>
          </a:p>
          <a:p>
            <a:pPr algn="ctr"/>
            <a:endParaRPr lang="en-US" sz="2400" b="1" dirty="0"/>
          </a:p>
          <a:p>
            <a:pPr algn="ctr"/>
            <a:r>
              <a:rPr lang="en-US" sz="2400" b="1" dirty="0"/>
              <a:t>Hall-</a:t>
            </a:r>
            <a:r>
              <a:rPr lang="en-US" sz="2400" b="1" dirty="0" err="1"/>
              <a:t>Petch</a:t>
            </a:r>
            <a:r>
              <a:rPr lang="en-US" sz="2400" b="1" dirty="0"/>
              <a:t> Relationship:</a:t>
            </a:r>
          </a:p>
          <a:p>
            <a:endParaRPr lang="en-US" dirty="0"/>
          </a:p>
          <a:p>
            <a:endParaRPr lang="en-US" dirty="0"/>
          </a:p>
        </p:txBody>
      </p:sp>
      <p:pic>
        <p:nvPicPr>
          <p:cNvPr id="69634" name="Picture 2"/>
          <p:cNvPicPr>
            <a:picLocks noChangeAspect="1" noChangeArrowheads="1"/>
          </p:cNvPicPr>
          <p:nvPr/>
        </p:nvPicPr>
        <p:blipFill>
          <a:blip r:embed="rId3">
            <a:lum contrast="30000"/>
          </a:blip>
          <a:srcRect/>
          <a:stretch>
            <a:fillRect/>
          </a:stretch>
        </p:blipFill>
        <p:spPr bwMode="auto">
          <a:xfrm>
            <a:off x="2912165" y="1752600"/>
            <a:ext cx="6573078" cy="1219200"/>
          </a:xfrm>
          <a:prstGeom prst="rect">
            <a:avLst/>
          </a:prstGeom>
          <a:noFill/>
          <a:ln w="9525">
            <a:noFill/>
            <a:miter lim="800000"/>
            <a:headEnd/>
            <a:tailEnd/>
          </a:ln>
          <a:effectLst/>
        </p:spPr>
      </p:pic>
      <p:graphicFrame>
        <p:nvGraphicFramePr>
          <p:cNvPr id="5" name="Object 2056"/>
          <p:cNvGraphicFramePr>
            <a:graphicFrameLocks noChangeAspect="1"/>
          </p:cNvGraphicFramePr>
          <p:nvPr/>
        </p:nvGraphicFramePr>
        <p:xfrm>
          <a:off x="2322792" y="3605077"/>
          <a:ext cx="3124200" cy="3097213"/>
        </p:xfrm>
        <a:graphic>
          <a:graphicData uri="http://schemas.openxmlformats.org/presentationml/2006/ole">
            <mc:AlternateContent xmlns:mc="http://schemas.openxmlformats.org/markup-compatibility/2006">
              <mc:Choice xmlns:v="urn:schemas-microsoft-com:vml" Requires="v">
                <p:oleObj spid="_x0000_s1026" r:id="rId4" imgW="9525" imgH="9525" progId="">
                  <p:embed/>
                </p:oleObj>
              </mc:Choice>
              <mc:Fallback>
                <p:oleObj r:id="rId4" imgW="9525" imgH="9525" progId="">
                  <p:embed/>
                  <p:pic>
                    <p:nvPicPr>
                      <p:cNvPr id="5" name="Object 20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792" y="3605077"/>
                        <a:ext cx="3124200" cy="309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058"/>
          <p:cNvGraphicFramePr>
            <a:graphicFrameLocks noChangeAspect="1"/>
          </p:cNvGraphicFramePr>
          <p:nvPr/>
        </p:nvGraphicFramePr>
        <p:xfrm>
          <a:off x="5429250" y="3657607"/>
          <a:ext cx="1809750" cy="2189163"/>
        </p:xfrm>
        <a:graphic>
          <a:graphicData uri="http://schemas.openxmlformats.org/presentationml/2006/ole">
            <mc:AlternateContent xmlns:mc="http://schemas.openxmlformats.org/markup-compatibility/2006">
              <mc:Choice xmlns:v="urn:schemas-microsoft-com:vml" Requires="v">
                <p:oleObj spid="_x0000_s1027" name="Picture" r:id="rId6" imgW="2286000" imgH="2190750" progId="Word.Picture.8">
                  <p:embed/>
                </p:oleObj>
              </mc:Choice>
              <mc:Fallback>
                <p:oleObj name="Picture" r:id="rId6" imgW="2286000" imgH="2190750" progId="Word.Picture.8">
                  <p:embed/>
                  <p:pic>
                    <p:nvPicPr>
                      <p:cNvPr id="6" name="Object 20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0" y="3657607"/>
                        <a:ext cx="1809750" cy="218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846792" y="2919270"/>
            <a:ext cx="160020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Coarse</a:t>
            </a:r>
          </a:p>
        </p:txBody>
      </p:sp>
      <p:graphicFrame>
        <p:nvGraphicFramePr>
          <p:cNvPr id="9" name="Object 13"/>
          <p:cNvGraphicFramePr>
            <a:graphicFrameLocks noChangeAspect="1"/>
          </p:cNvGraphicFramePr>
          <p:nvPr/>
        </p:nvGraphicFramePr>
        <p:xfrm>
          <a:off x="7704420" y="4309920"/>
          <a:ext cx="2162175" cy="2266950"/>
        </p:xfrm>
        <a:graphic>
          <a:graphicData uri="http://schemas.openxmlformats.org/presentationml/2006/ole">
            <mc:AlternateContent xmlns:mc="http://schemas.openxmlformats.org/markup-compatibility/2006">
              <mc:Choice xmlns:v="urn:schemas-microsoft-com:vml" Requires="v">
                <p:oleObj spid="_x0000_s1028" r:id="rId8" imgW="3692769" imgH="3059723" progId="">
                  <p:embed/>
                </p:oleObj>
              </mc:Choice>
              <mc:Fallback>
                <p:oleObj r:id="rId8" imgW="3692769" imgH="3059723" progId="">
                  <p:embed/>
                  <p:pic>
                    <p:nvPicPr>
                      <p:cNvPr id="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4420" y="4309920"/>
                        <a:ext cx="2162175" cy="226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7961592" y="3043095"/>
            <a:ext cx="160020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Fine</a:t>
            </a:r>
          </a:p>
        </p:txBody>
      </p:sp>
    </p:spTree>
    <p:extLst>
      <p:ext uri="{BB962C8B-B14F-4D97-AF65-F5344CB8AC3E}">
        <p14:creationId xmlns:p14="http://schemas.microsoft.com/office/powerpoint/2010/main" val="290673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0"/>
            <a:ext cx="6934200" cy="685800"/>
          </a:xfrm>
        </p:spPr>
        <p:txBody>
          <a:bodyPr>
            <a:normAutofit fontScale="90000"/>
          </a:bodyPr>
          <a:lstStyle/>
          <a:p>
            <a:r>
              <a:rPr lang="en-US" sz="4000" b="1" dirty="0">
                <a:solidFill>
                  <a:schemeClr val="accent1"/>
                </a:solidFill>
                <a:latin typeface="Times New Roman" pitchFamily="18" charset="0"/>
                <a:cs typeface="Times New Roman" pitchFamily="18" charset="0"/>
              </a:rPr>
              <a:t>Severe Plastic Deformation (SPD)</a:t>
            </a:r>
          </a:p>
        </p:txBody>
      </p:sp>
      <p:sp>
        <p:nvSpPr>
          <p:cNvPr id="10" name="TextBox 9"/>
          <p:cNvSpPr txBox="1"/>
          <p:nvPr/>
        </p:nvSpPr>
        <p:spPr>
          <a:xfrm>
            <a:off x="1524000" y="773671"/>
            <a:ext cx="9144000" cy="5361468"/>
          </a:xfrm>
          <a:prstGeom prst="rect">
            <a:avLst/>
          </a:prstGeom>
          <a:noFill/>
        </p:spPr>
        <p:txBody>
          <a:bodyPr wrap="square" rtlCol="0">
            <a:spAutoFit/>
          </a:bodyPr>
          <a:lstStyle/>
          <a:p>
            <a:pPr marL="342900" indent="-342900" algn="ctr">
              <a:spcBef>
                <a:spcPct val="20000"/>
              </a:spcBef>
            </a:pPr>
            <a:r>
              <a:rPr lang="en-US" sz="4000" dirty="0">
                <a:solidFill>
                  <a:prstClr val="black"/>
                </a:solidFill>
                <a:latin typeface="Times New Roman" panose="02020603050405020304" pitchFamily="18" charset="0"/>
                <a:ea typeface="+mj-ea"/>
                <a:cs typeface="Times New Roman" panose="02020603050405020304" pitchFamily="18" charset="0"/>
              </a:rPr>
              <a:t>  </a:t>
            </a:r>
            <a:r>
              <a:rPr lang="en-US" sz="4000" b="1" dirty="0">
                <a:solidFill>
                  <a:srgbClr val="00B050"/>
                </a:solidFill>
                <a:latin typeface="Times New Roman" panose="02020603050405020304" pitchFamily="18" charset="0"/>
                <a:ea typeface="+mj-ea"/>
                <a:cs typeface="Times New Roman" panose="02020603050405020304" pitchFamily="18" charset="0"/>
              </a:rPr>
              <a:t>What is SPD…?</a:t>
            </a:r>
            <a:endParaRPr lang="en-GB" sz="2400" b="1" dirty="0">
              <a:solidFill>
                <a:srgbClr val="00B050"/>
              </a:solidFill>
              <a:latin typeface="Times New Roman" panose="02020603050405020304" pitchFamily="18" charset="0"/>
              <a:cs typeface="Times New Roman" panose="02020603050405020304" pitchFamily="18" charset="0"/>
            </a:endParaRPr>
          </a:p>
          <a:p>
            <a:pPr marL="342900" indent="-342900">
              <a:spcBef>
                <a:spcPct val="20000"/>
              </a:spcBef>
              <a:buFont typeface="Arial" pitchFamily="34" charset="0"/>
              <a:buChar char="•"/>
            </a:pPr>
            <a:r>
              <a:rPr lang="en-GB" sz="2800" dirty="0">
                <a:solidFill>
                  <a:prstClr val="black"/>
                </a:solidFill>
                <a:latin typeface="Times New Roman" panose="02020603050405020304" pitchFamily="18" charset="0"/>
                <a:cs typeface="Times New Roman" panose="02020603050405020304" pitchFamily="18" charset="0"/>
              </a:rPr>
              <a:t>Severe plastic deformation (SPD) may be defined as metal forming process in which an ultra-large plastic strain is introduced into a bulk metal in order to create ultra-fine grained metal.</a:t>
            </a:r>
          </a:p>
          <a:p>
            <a:pPr marL="342900" indent="-342900">
              <a:spcBef>
                <a:spcPct val="20000"/>
              </a:spcBef>
              <a:buFont typeface="Arial" pitchFamily="34" charset="0"/>
              <a:buChar char="•"/>
            </a:pPr>
            <a:r>
              <a:rPr lang="en-GB" sz="2800" dirty="0">
                <a:solidFill>
                  <a:prstClr val="black"/>
                </a:solidFill>
                <a:latin typeface="Times New Roman" panose="02020603050405020304" pitchFamily="18" charset="0"/>
                <a:cs typeface="Times New Roman" panose="02020603050405020304" pitchFamily="18" charset="0"/>
              </a:rPr>
              <a:t>The structural changes caused by SPD are reflected in improved mechanical properties of metals. </a:t>
            </a:r>
          </a:p>
          <a:p>
            <a:pPr marL="342900" indent="-342900">
              <a:spcBef>
                <a:spcPct val="20000"/>
              </a:spcBef>
              <a:buFont typeface="Arial" pitchFamily="34" charset="0"/>
              <a:buChar char="•"/>
            </a:pPr>
            <a:r>
              <a:rPr lang="en-GB" sz="2800" dirty="0">
                <a:solidFill>
                  <a:prstClr val="black"/>
                </a:solidFill>
                <a:latin typeface="Times New Roman" panose="02020603050405020304" pitchFamily="18" charset="0"/>
                <a:cs typeface="Times New Roman" panose="02020603050405020304" pitchFamily="18" charset="0"/>
              </a:rPr>
              <a:t>Process of producing polycrystalline material to obtain uniform strain in material.</a:t>
            </a:r>
          </a:p>
          <a:p>
            <a:pPr marL="342900" indent="-342900">
              <a:spcBef>
                <a:spcPct val="20000"/>
              </a:spcBef>
              <a:buFont typeface="Arial" pitchFamily="34" charset="0"/>
              <a:buChar char="•"/>
            </a:pPr>
            <a:r>
              <a:rPr lang="en-GB" sz="2800" dirty="0">
                <a:solidFill>
                  <a:prstClr val="black"/>
                </a:solidFill>
                <a:latin typeface="Times New Roman" panose="02020603050405020304" pitchFamily="18" charset="0"/>
                <a:cs typeface="Times New Roman" panose="02020603050405020304" pitchFamily="18" charset="0"/>
              </a:rPr>
              <a:t>Potential</a:t>
            </a:r>
            <a:r>
              <a:rPr lang="en-US" sz="2800" dirty="0">
                <a:solidFill>
                  <a:prstClr val="black"/>
                </a:solidFill>
                <a:latin typeface="Times New Roman" panose="02020603050405020304" pitchFamily="18" charset="0"/>
                <a:cs typeface="Times New Roman" panose="02020603050405020304" pitchFamily="18" charset="0"/>
              </a:rPr>
              <a:t> of achieving the sub-micrometer  crystal structure </a:t>
            </a:r>
            <a:r>
              <a:rPr lang="en-US" sz="2800" dirty="0" err="1">
                <a:solidFill>
                  <a:prstClr val="black"/>
                </a:solidFill>
                <a:latin typeface="Times New Roman" panose="02020603050405020304" pitchFamily="18" charset="0"/>
                <a:cs typeface="Times New Roman" panose="02020603050405020304" pitchFamily="18" charset="0"/>
              </a:rPr>
              <a:t>upto</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nanometric</a:t>
            </a:r>
            <a:r>
              <a:rPr lang="en-US" sz="2800" dirty="0">
                <a:solidFill>
                  <a:prstClr val="black"/>
                </a:solidFill>
                <a:latin typeface="Times New Roman" panose="02020603050405020304" pitchFamily="18" charset="0"/>
                <a:cs typeface="Times New Roman" panose="02020603050405020304" pitchFamily="18" charset="0"/>
              </a:rPr>
              <a:t> scale.</a:t>
            </a:r>
            <a:endParaRPr lang="en-GB"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77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E0FF4C2A-C361-40CA-BE76-2E17C0A5E553}" type="slidenum">
              <a:rPr lang="ru-RU"/>
              <a:pPr/>
              <a:t>6</a:t>
            </a:fld>
            <a:endParaRPr lang="ru-RU"/>
          </a:p>
        </p:txBody>
      </p:sp>
      <p:sp>
        <p:nvSpPr>
          <p:cNvPr id="955394" name="Rectangle 2"/>
          <p:cNvSpPr>
            <a:spLocks noGrp="1" noChangeArrowheads="1"/>
          </p:cNvSpPr>
          <p:nvPr>
            <p:ph type="title"/>
          </p:nvPr>
        </p:nvSpPr>
        <p:spPr>
          <a:xfrm>
            <a:off x="1361229" y="3064095"/>
            <a:ext cx="2843808" cy="494157"/>
          </a:xfrm>
        </p:spPr>
        <p:txBody>
          <a:bodyPr>
            <a:noAutofit/>
          </a:bodyPr>
          <a:lstStyle/>
          <a:p>
            <a:r>
              <a:rPr lang="en-US" sz="2400" dirty="0">
                <a:latin typeface="Times New Roman" pitchFamily="18" charset="0"/>
                <a:cs typeface="Times New Roman" pitchFamily="18" charset="0"/>
              </a:rPr>
              <a:t>High Pressure Torsion </a:t>
            </a:r>
          </a:p>
        </p:txBody>
      </p:sp>
      <p:grpSp>
        <p:nvGrpSpPr>
          <p:cNvPr id="2" name="Group 3"/>
          <p:cNvGrpSpPr>
            <a:grpSpLocks/>
          </p:cNvGrpSpPr>
          <p:nvPr/>
        </p:nvGrpSpPr>
        <p:grpSpPr bwMode="auto">
          <a:xfrm>
            <a:off x="1855651" y="897225"/>
            <a:ext cx="1439862" cy="2473325"/>
            <a:chOff x="2304" y="1440"/>
            <a:chExt cx="1104" cy="2064"/>
          </a:xfrm>
        </p:grpSpPr>
        <p:sp>
          <p:nvSpPr>
            <p:cNvPr id="955396" name="Rectangle 4"/>
            <p:cNvSpPr>
              <a:spLocks noChangeArrowheads="1"/>
            </p:cNvSpPr>
            <p:nvPr/>
          </p:nvSpPr>
          <p:spPr bwMode="auto">
            <a:xfrm>
              <a:off x="2525" y="2523"/>
              <a:ext cx="662" cy="69"/>
            </a:xfrm>
            <a:prstGeom prst="rect">
              <a:avLst/>
            </a:prstGeom>
            <a:solidFill>
              <a:srgbClr val="FF3300"/>
            </a:solidFill>
            <a:ln w="9525">
              <a:solidFill>
                <a:srgbClr val="000000"/>
              </a:solidFill>
              <a:miter lim="800000"/>
              <a:headEnd/>
              <a:tailEnd/>
            </a:ln>
          </p:spPr>
          <p:txBody>
            <a:bodyPr/>
            <a:lstStyle/>
            <a:p>
              <a:endParaRPr lang="en-IN"/>
            </a:p>
          </p:txBody>
        </p:sp>
        <p:sp>
          <p:nvSpPr>
            <p:cNvPr id="955397" name="Freeform 5"/>
            <p:cNvSpPr>
              <a:spLocks/>
            </p:cNvSpPr>
            <p:nvPr/>
          </p:nvSpPr>
          <p:spPr bwMode="auto">
            <a:xfrm>
              <a:off x="2304" y="2214"/>
              <a:ext cx="1104" cy="309"/>
            </a:xfrm>
            <a:custGeom>
              <a:avLst/>
              <a:gdLst>
                <a:gd name="T0" fmla="*/ 0 w 900"/>
                <a:gd name="T1" fmla="*/ 0 h 360"/>
                <a:gd name="T2" fmla="*/ 900 w 900"/>
                <a:gd name="T3" fmla="*/ 0 h 360"/>
                <a:gd name="T4" fmla="*/ 900 w 900"/>
                <a:gd name="T5" fmla="*/ 180 h 360"/>
                <a:gd name="T6" fmla="*/ 720 w 900"/>
                <a:gd name="T7" fmla="*/ 360 h 360"/>
                <a:gd name="T8" fmla="*/ 180 w 900"/>
                <a:gd name="T9" fmla="*/ 360 h 360"/>
                <a:gd name="T10" fmla="*/ 0 w 900"/>
                <a:gd name="T11" fmla="*/ 180 h 360"/>
                <a:gd name="T12" fmla="*/ 0 w 90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900" h="360">
                  <a:moveTo>
                    <a:pt x="0" y="0"/>
                  </a:moveTo>
                  <a:lnTo>
                    <a:pt x="900" y="0"/>
                  </a:lnTo>
                  <a:lnTo>
                    <a:pt x="900" y="180"/>
                  </a:lnTo>
                  <a:lnTo>
                    <a:pt x="720" y="360"/>
                  </a:lnTo>
                  <a:lnTo>
                    <a:pt x="180" y="360"/>
                  </a:lnTo>
                  <a:lnTo>
                    <a:pt x="0" y="180"/>
                  </a:lnTo>
                  <a:lnTo>
                    <a:pt x="0" y="0"/>
                  </a:lnTo>
                  <a:close/>
                </a:path>
              </a:pathLst>
            </a:custGeom>
            <a:solidFill>
              <a:srgbClr val="C0C0C0"/>
            </a:solidFill>
            <a:ln w="9525">
              <a:solidFill>
                <a:srgbClr val="000000"/>
              </a:solidFill>
              <a:round/>
              <a:headEnd/>
              <a:tailEnd/>
            </a:ln>
          </p:spPr>
          <p:txBody>
            <a:bodyPr/>
            <a:lstStyle/>
            <a:p>
              <a:endParaRPr lang="en-IN"/>
            </a:p>
          </p:txBody>
        </p:sp>
        <p:sp>
          <p:nvSpPr>
            <p:cNvPr id="955398" name="Freeform 6"/>
            <p:cNvSpPr>
              <a:spLocks/>
            </p:cNvSpPr>
            <p:nvPr/>
          </p:nvSpPr>
          <p:spPr bwMode="auto">
            <a:xfrm rot="10800000">
              <a:off x="2304" y="2592"/>
              <a:ext cx="1104" cy="309"/>
            </a:xfrm>
            <a:custGeom>
              <a:avLst/>
              <a:gdLst>
                <a:gd name="T0" fmla="*/ 0 w 900"/>
                <a:gd name="T1" fmla="*/ 0 h 360"/>
                <a:gd name="T2" fmla="*/ 900 w 900"/>
                <a:gd name="T3" fmla="*/ 0 h 360"/>
                <a:gd name="T4" fmla="*/ 900 w 900"/>
                <a:gd name="T5" fmla="*/ 180 h 360"/>
                <a:gd name="T6" fmla="*/ 720 w 900"/>
                <a:gd name="T7" fmla="*/ 360 h 360"/>
                <a:gd name="T8" fmla="*/ 180 w 900"/>
                <a:gd name="T9" fmla="*/ 360 h 360"/>
                <a:gd name="T10" fmla="*/ 0 w 900"/>
                <a:gd name="T11" fmla="*/ 180 h 360"/>
                <a:gd name="T12" fmla="*/ 0 w 90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900" h="360">
                  <a:moveTo>
                    <a:pt x="0" y="0"/>
                  </a:moveTo>
                  <a:lnTo>
                    <a:pt x="900" y="0"/>
                  </a:lnTo>
                  <a:lnTo>
                    <a:pt x="900" y="180"/>
                  </a:lnTo>
                  <a:lnTo>
                    <a:pt x="720" y="360"/>
                  </a:lnTo>
                  <a:lnTo>
                    <a:pt x="180" y="360"/>
                  </a:lnTo>
                  <a:lnTo>
                    <a:pt x="0" y="180"/>
                  </a:lnTo>
                  <a:lnTo>
                    <a:pt x="0" y="0"/>
                  </a:lnTo>
                  <a:close/>
                </a:path>
              </a:pathLst>
            </a:custGeom>
            <a:solidFill>
              <a:srgbClr val="C0C0C0"/>
            </a:solidFill>
            <a:ln w="9525">
              <a:solidFill>
                <a:srgbClr val="000000"/>
              </a:solidFill>
              <a:round/>
              <a:headEnd/>
              <a:tailEnd/>
            </a:ln>
          </p:spPr>
          <p:txBody>
            <a:bodyPr/>
            <a:lstStyle/>
            <a:p>
              <a:endParaRPr lang="en-IN"/>
            </a:p>
          </p:txBody>
        </p:sp>
        <p:sp>
          <p:nvSpPr>
            <p:cNvPr id="955399" name="Line 7"/>
            <p:cNvSpPr>
              <a:spLocks noChangeShapeType="1"/>
            </p:cNvSpPr>
            <p:nvPr/>
          </p:nvSpPr>
          <p:spPr bwMode="auto">
            <a:xfrm>
              <a:off x="2304" y="2736"/>
              <a:ext cx="1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55400" name="Line 8"/>
            <p:cNvSpPr>
              <a:spLocks noChangeShapeType="1"/>
            </p:cNvSpPr>
            <p:nvPr/>
          </p:nvSpPr>
          <p:spPr bwMode="auto">
            <a:xfrm>
              <a:off x="2304" y="2369"/>
              <a:ext cx="1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55401" name="AutoShape 9"/>
            <p:cNvSpPr>
              <a:spLocks noChangeArrowheads="1"/>
            </p:cNvSpPr>
            <p:nvPr/>
          </p:nvSpPr>
          <p:spPr bwMode="auto">
            <a:xfrm>
              <a:off x="2427" y="1806"/>
              <a:ext cx="707" cy="301"/>
            </a:xfrm>
            <a:prstGeom prst="curvedRightArrow">
              <a:avLst>
                <a:gd name="adj1" fmla="val 1185"/>
                <a:gd name="adj2" fmla="val 48231"/>
                <a:gd name="adj3" fmla="val 32677"/>
              </a:avLst>
            </a:prstGeom>
            <a:solidFill>
              <a:srgbClr val="FFFFFF"/>
            </a:solidFill>
            <a:ln w="38100">
              <a:solidFill>
                <a:schemeClr val="tx1"/>
              </a:solidFill>
              <a:miter lim="800000"/>
              <a:headEnd/>
              <a:tailEnd/>
            </a:ln>
          </p:spPr>
          <p:txBody>
            <a:bodyPr/>
            <a:lstStyle/>
            <a:p>
              <a:endParaRPr lang="en-IN"/>
            </a:p>
          </p:txBody>
        </p:sp>
        <p:sp>
          <p:nvSpPr>
            <p:cNvPr id="955402" name="Line 10"/>
            <p:cNvSpPr>
              <a:spLocks noChangeShapeType="1"/>
            </p:cNvSpPr>
            <p:nvPr/>
          </p:nvSpPr>
          <p:spPr bwMode="auto">
            <a:xfrm>
              <a:off x="2857" y="1440"/>
              <a:ext cx="0" cy="2064"/>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955403" name="Freeform 11"/>
            <p:cNvSpPr>
              <a:spLocks/>
            </p:cNvSpPr>
            <p:nvPr/>
          </p:nvSpPr>
          <p:spPr bwMode="auto">
            <a:xfrm>
              <a:off x="2853" y="1609"/>
              <a:ext cx="9" cy="521"/>
            </a:xfrm>
            <a:custGeom>
              <a:avLst/>
              <a:gdLst>
                <a:gd name="T0" fmla="*/ 9 w 9"/>
                <a:gd name="T1" fmla="*/ 0 h 521"/>
                <a:gd name="T2" fmla="*/ 0 w 9"/>
                <a:gd name="T3" fmla="*/ 521 h 521"/>
              </a:gdLst>
              <a:ahLst/>
              <a:cxnLst>
                <a:cxn ang="0">
                  <a:pos x="T0" y="T1"/>
                </a:cxn>
                <a:cxn ang="0">
                  <a:pos x="T2" y="T3"/>
                </a:cxn>
              </a:cxnLst>
              <a:rect l="0" t="0" r="r" b="b"/>
              <a:pathLst>
                <a:path w="9" h="521">
                  <a:moveTo>
                    <a:pt x="9" y="0"/>
                  </a:moveTo>
                  <a:lnTo>
                    <a:pt x="0" y="521"/>
                  </a:lnTo>
                </a:path>
              </a:pathLst>
            </a:custGeom>
            <a:noFill/>
            <a:ln w="571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grpSp>
      <p:sp>
        <p:nvSpPr>
          <p:cNvPr id="955412" name="Rectangle 20"/>
          <p:cNvSpPr>
            <a:spLocks noChangeArrowheads="1"/>
          </p:cNvSpPr>
          <p:nvPr/>
        </p:nvSpPr>
        <p:spPr bwMode="auto">
          <a:xfrm>
            <a:off x="3537041" y="2952641"/>
            <a:ext cx="3357184" cy="87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sz="2400" dirty="0">
                <a:solidFill>
                  <a:schemeClr val="tx1"/>
                </a:solidFill>
                <a:latin typeface="Times New Roman" pitchFamily="18" charset="0"/>
                <a:cs typeface="Times New Roman" pitchFamily="18" charset="0"/>
              </a:rPr>
              <a:t>Equal Channel </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Angular Extrusion </a:t>
            </a:r>
          </a:p>
        </p:txBody>
      </p:sp>
      <p:sp>
        <p:nvSpPr>
          <p:cNvPr id="955413" name="Rectangle 21"/>
          <p:cNvSpPr>
            <a:spLocks noChangeArrowheads="1"/>
          </p:cNvSpPr>
          <p:nvPr/>
        </p:nvSpPr>
        <p:spPr bwMode="auto">
          <a:xfrm>
            <a:off x="1919288" y="115892"/>
            <a:ext cx="8229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sz="3600" b="1" dirty="0">
                <a:latin typeface="Times New Roman" panose="02020603050405020304" pitchFamily="18" charset="0"/>
              </a:rPr>
              <a:t>Some of the SPD Techniques</a:t>
            </a:r>
          </a:p>
        </p:txBody>
      </p:sp>
      <p:grpSp>
        <p:nvGrpSpPr>
          <p:cNvPr id="3" name="Group 24"/>
          <p:cNvGrpSpPr>
            <a:grpSpLocks/>
          </p:cNvGrpSpPr>
          <p:nvPr/>
        </p:nvGrpSpPr>
        <p:grpSpPr bwMode="auto">
          <a:xfrm>
            <a:off x="4332682" y="1009534"/>
            <a:ext cx="2016125" cy="1943100"/>
            <a:chOff x="3515" y="883"/>
            <a:chExt cx="1821" cy="1595"/>
          </a:xfrm>
        </p:grpSpPr>
        <p:grpSp>
          <p:nvGrpSpPr>
            <p:cNvPr id="4" name="Group 12"/>
            <p:cNvGrpSpPr>
              <a:grpSpLocks/>
            </p:cNvGrpSpPr>
            <p:nvPr/>
          </p:nvGrpSpPr>
          <p:grpSpPr bwMode="auto">
            <a:xfrm>
              <a:off x="3515" y="913"/>
              <a:ext cx="1381" cy="1565"/>
              <a:chOff x="2304" y="1605"/>
              <a:chExt cx="1381" cy="1565"/>
            </a:xfrm>
          </p:grpSpPr>
          <p:sp>
            <p:nvSpPr>
              <p:cNvPr id="955405" name="Rectangle 13"/>
              <p:cNvSpPr>
                <a:spLocks noChangeArrowheads="1"/>
              </p:cNvSpPr>
              <p:nvPr/>
            </p:nvSpPr>
            <p:spPr bwMode="auto">
              <a:xfrm>
                <a:off x="3013" y="2016"/>
                <a:ext cx="443" cy="915"/>
              </a:xfrm>
              <a:prstGeom prst="rect">
                <a:avLst/>
              </a:prstGeom>
              <a:solidFill>
                <a:srgbClr val="808080"/>
              </a:solidFill>
              <a:ln w="9525">
                <a:solidFill>
                  <a:srgbClr val="000000"/>
                </a:solidFill>
                <a:miter lim="800000"/>
                <a:headEnd/>
                <a:tailEnd/>
              </a:ln>
            </p:spPr>
            <p:txBody>
              <a:bodyPr/>
              <a:lstStyle/>
              <a:p>
                <a:endParaRPr lang="en-IN"/>
              </a:p>
            </p:txBody>
          </p:sp>
          <p:sp>
            <p:nvSpPr>
              <p:cNvPr id="955406" name="Rectangle 14"/>
              <p:cNvSpPr>
                <a:spLocks noChangeArrowheads="1"/>
              </p:cNvSpPr>
              <p:nvPr/>
            </p:nvSpPr>
            <p:spPr bwMode="auto">
              <a:xfrm>
                <a:off x="2304" y="2016"/>
                <a:ext cx="443" cy="1151"/>
              </a:xfrm>
              <a:prstGeom prst="rect">
                <a:avLst/>
              </a:prstGeom>
              <a:solidFill>
                <a:srgbClr val="808080"/>
              </a:solidFill>
              <a:ln w="9525">
                <a:solidFill>
                  <a:srgbClr val="000000"/>
                </a:solidFill>
                <a:miter lim="800000"/>
                <a:headEnd/>
                <a:tailEnd/>
              </a:ln>
            </p:spPr>
            <p:txBody>
              <a:bodyPr/>
              <a:lstStyle/>
              <a:p>
                <a:endParaRPr lang="en-IN"/>
              </a:p>
            </p:txBody>
          </p:sp>
          <p:sp>
            <p:nvSpPr>
              <p:cNvPr id="955407" name="Rectangle 15"/>
              <p:cNvSpPr>
                <a:spLocks noChangeArrowheads="1"/>
              </p:cNvSpPr>
              <p:nvPr/>
            </p:nvSpPr>
            <p:spPr bwMode="auto">
              <a:xfrm>
                <a:off x="2747" y="2848"/>
                <a:ext cx="709" cy="322"/>
              </a:xfrm>
              <a:prstGeom prst="rect">
                <a:avLst/>
              </a:prstGeom>
              <a:solidFill>
                <a:srgbClr val="808080"/>
              </a:solidFill>
              <a:ln w="9525">
                <a:solidFill>
                  <a:srgbClr val="000000"/>
                </a:solidFill>
                <a:miter lim="800000"/>
                <a:headEnd/>
                <a:tailEnd/>
              </a:ln>
            </p:spPr>
            <p:txBody>
              <a:bodyPr/>
              <a:lstStyle/>
              <a:p>
                <a:endParaRPr lang="en-IN"/>
              </a:p>
            </p:txBody>
          </p:sp>
          <p:sp>
            <p:nvSpPr>
              <p:cNvPr id="955408" name="Rectangle 16"/>
              <p:cNvSpPr>
                <a:spLocks noChangeArrowheads="1"/>
              </p:cNvSpPr>
              <p:nvPr/>
            </p:nvSpPr>
            <p:spPr bwMode="auto">
              <a:xfrm>
                <a:off x="2747" y="1920"/>
                <a:ext cx="266" cy="288"/>
              </a:xfrm>
              <a:prstGeom prst="rect">
                <a:avLst/>
              </a:prstGeom>
              <a:solidFill>
                <a:srgbClr val="FFFFFF"/>
              </a:solidFill>
              <a:ln w="9525">
                <a:solidFill>
                  <a:srgbClr val="000000"/>
                </a:solidFill>
                <a:miter lim="800000"/>
                <a:headEnd/>
                <a:tailEnd/>
              </a:ln>
            </p:spPr>
            <p:txBody>
              <a:bodyPr/>
              <a:lstStyle/>
              <a:p>
                <a:endParaRPr lang="en-IN"/>
              </a:p>
            </p:txBody>
          </p:sp>
          <p:sp>
            <p:nvSpPr>
              <p:cNvPr id="955409" name="Line 17"/>
              <p:cNvSpPr>
                <a:spLocks noChangeShapeType="1"/>
              </p:cNvSpPr>
              <p:nvPr/>
            </p:nvSpPr>
            <p:spPr bwMode="auto">
              <a:xfrm>
                <a:off x="2880" y="1605"/>
                <a:ext cx="0" cy="2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55410" name="Freeform 18"/>
              <p:cNvSpPr>
                <a:spLocks/>
              </p:cNvSpPr>
              <p:nvPr/>
            </p:nvSpPr>
            <p:spPr bwMode="auto">
              <a:xfrm>
                <a:off x="2748" y="2184"/>
                <a:ext cx="937" cy="663"/>
              </a:xfrm>
              <a:custGeom>
                <a:avLst/>
                <a:gdLst>
                  <a:gd name="T0" fmla="*/ 0 w 937"/>
                  <a:gd name="T1" fmla="*/ 0 h 663"/>
                  <a:gd name="T2" fmla="*/ 264 w 937"/>
                  <a:gd name="T3" fmla="*/ 0 h 663"/>
                  <a:gd name="T4" fmla="*/ 265 w 937"/>
                  <a:gd name="T5" fmla="*/ 408 h 663"/>
                  <a:gd name="T6" fmla="*/ 937 w 937"/>
                  <a:gd name="T7" fmla="*/ 413 h 663"/>
                  <a:gd name="T8" fmla="*/ 781 w 937"/>
                  <a:gd name="T9" fmla="*/ 659 h 663"/>
                  <a:gd name="T10" fmla="*/ 0 w 937"/>
                  <a:gd name="T11" fmla="*/ 663 h 663"/>
                  <a:gd name="T12" fmla="*/ 0 w 937"/>
                  <a:gd name="T13" fmla="*/ 0 h 663"/>
                </a:gdLst>
                <a:ahLst/>
                <a:cxnLst>
                  <a:cxn ang="0">
                    <a:pos x="T0" y="T1"/>
                  </a:cxn>
                  <a:cxn ang="0">
                    <a:pos x="T2" y="T3"/>
                  </a:cxn>
                  <a:cxn ang="0">
                    <a:pos x="T4" y="T5"/>
                  </a:cxn>
                  <a:cxn ang="0">
                    <a:pos x="T6" y="T7"/>
                  </a:cxn>
                  <a:cxn ang="0">
                    <a:pos x="T8" y="T9"/>
                  </a:cxn>
                  <a:cxn ang="0">
                    <a:pos x="T10" y="T11"/>
                  </a:cxn>
                  <a:cxn ang="0">
                    <a:pos x="T12" y="T13"/>
                  </a:cxn>
                </a:cxnLst>
                <a:rect l="0" t="0" r="r" b="b"/>
                <a:pathLst>
                  <a:path w="937" h="663">
                    <a:moveTo>
                      <a:pt x="0" y="0"/>
                    </a:moveTo>
                    <a:lnTo>
                      <a:pt x="264" y="0"/>
                    </a:lnTo>
                    <a:lnTo>
                      <a:pt x="265" y="408"/>
                    </a:lnTo>
                    <a:lnTo>
                      <a:pt x="937" y="413"/>
                    </a:lnTo>
                    <a:lnTo>
                      <a:pt x="781" y="659"/>
                    </a:lnTo>
                    <a:lnTo>
                      <a:pt x="0" y="663"/>
                    </a:lnTo>
                    <a:lnTo>
                      <a:pt x="0" y="0"/>
                    </a:lnTo>
                    <a:close/>
                  </a:path>
                </a:pathLst>
              </a:custGeom>
              <a:solidFill>
                <a:srgbClr val="FF3300"/>
              </a:solidFill>
              <a:ln w="9525">
                <a:solidFill>
                  <a:srgbClr val="000000"/>
                </a:solidFill>
                <a:round/>
                <a:headEnd/>
                <a:tailEnd/>
              </a:ln>
            </p:spPr>
            <p:txBody>
              <a:bodyPr/>
              <a:lstStyle/>
              <a:p>
                <a:endParaRPr lang="en-IN"/>
              </a:p>
            </p:txBody>
          </p:sp>
          <p:sp>
            <p:nvSpPr>
              <p:cNvPr id="955411" name="Freeform 19"/>
              <p:cNvSpPr>
                <a:spLocks/>
              </p:cNvSpPr>
              <p:nvPr/>
            </p:nvSpPr>
            <p:spPr bwMode="auto">
              <a:xfrm>
                <a:off x="2747" y="2592"/>
                <a:ext cx="266" cy="239"/>
              </a:xfrm>
              <a:custGeom>
                <a:avLst/>
                <a:gdLst>
                  <a:gd name="T0" fmla="*/ 0 w 540"/>
                  <a:gd name="T1" fmla="*/ 450 h 450"/>
                  <a:gd name="T2" fmla="*/ 525 w 540"/>
                  <a:gd name="T3" fmla="*/ 15 h 450"/>
                  <a:gd name="T4" fmla="*/ 540 w 540"/>
                  <a:gd name="T5" fmla="*/ 0 h 450"/>
                </a:gdLst>
                <a:ahLst/>
                <a:cxnLst>
                  <a:cxn ang="0">
                    <a:pos x="T0" y="T1"/>
                  </a:cxn>
                  <a:cxn ang="0">
                    <a:pos x="T2" y="T3"/>
                  </a:cxn>
                  <a:cxn ang="0">
                    <a:pos x="T4" y="T5"/>
                  </a:cxn>
                </a:cxnLst>
                <a:rect l="0" t="0" r="r" b="b"/>
                <a:pathLst>
                  <a:path w="540" h="450">
                    <a:moveTo>
                      <a:pt x="0" y="450"/>
                    </a:moveTo>
                    <a:lnTo>
                      <a:pt x="525" y="15"/>
                    </a:lnTo>
                    <a:lnTo>
                      <a:pt x="540" y="0"/>
                    </a:lnTo>
                  </a:path>
                </a:pathLst>
              </a:custGeom>
              <a:solidFill>
                <a:srgbClr val="FF6600"/>
              </a:solidFill>
              <a:ln w="38100" cmpd="sng">
                <a:solidFill>
                  <a:srgbClr val="993300"/>
                </a:solidFill>
                <a:round/>
                <a:headEnd type="none" w="med" len="med"/>
                <a:tailEnd type="none" w="med" len="med"/>
              </a:ln>
            </p:spPr>
            <p:txBody>
              <a:bodyPr/>
              <a:lstStyle/>
              <a:p>
                <a:endParaRPr lang="en-IN"/>
              </a:p>
            </p:txBody>
          </p:sp>
        </p:grpSp>
        <p:sp>
          <p:nvSpPr>
            <p:cNvPr id="955414" name="Freeform 22"/>
            <p:cNvSpPr>
              <a:spLocks/>
            </p:cNvSpPr>
            <p:nvPr/>
          </p:nvSpPr>
          <p:spPr bwMode="auto">
            <a:xfrm>
              <a:off x="4226" y="883"/>
              <a:ext cx="1110" cy="1096"/>
            </a:xfrm>
            <a:custGeom>
              <a:avLst/>
              <a:gdLst>
                <a:gd name="T0" fmla="*/ 786 w 1110"/>
                <a:gd name="T1" fmla="*/ 1096 h 1096"/>
                <a:gd name="T2" fmla="*/ 967 w 1110"/>
                <a:gd name="T3" fmla="*/ 1005 h 1096"/>
                <a:gd name="T4" fmla="*/ 1103 w 1110"/>
                <a:gd name="T5" fmla="*/ 778 h 1096"/>
                <a:gd name="T6" fmla="*/ 922 w 1110"/>
                <a:gd name="T7" fmla="*/ 143 h 1096"/>
                <a:gd name="T8" fmla="*/ 151 w 1110"/>
                <a:gd name="T9" fmla="*/ 7 h 1096"/>
                <a:gd name="T10" fmla="*/ 15 w 1110"/>
                <a:gd name="T11" fmla="*/ 188 h 1096"/>
              </a:gdLst>
              <a:ahLst/>
              <a:cxnLst>
                <a:cxn ang="0">
                  <a:pos x="T0" y="T1"/>
                </a:cxn>
                <a:cxn ang="0">
                  <a:pos x="T2" y="T3"/>
                </a:cxn>
                <a:cxn ang="0">
                  <a:pos x="T4" y="T5"/>
                </a:cxn>
                <a:cxn ang="0">
                  <a:pos x="T6" y="T7"/>
                </a:cxn>
                <a:cxn ang="0">
                  <a:pos x="T8" y="T9"/>
                </a:cxn>
                <a:cxn ang="0">
                  <a:pos x="T10" y="T11"/>
                </a:cxn>
              </a:cxnLst>
              <a:rect l="0" t="0" r="r" b="b"/>
              <a:pathLst>
                <a:path w="1110" h="1096">
                  <a:moveTo>
                    <a:pt x="786" y="1096"/>
                  </a:moveTo>
                  <a:cubicBezTo>
                    <a:pt x="850" y="1077"/>
                    <a:pt x="914" y="1058"/>
                    <a:pt x="967" y="1005"/>
                  </a:cubicBezTo>
                  <a:cubicBezTo>
                    <a:pt x="1020" y="952"/>
                    <a:pt x="1110" y="922"/>
                    <a:pt x="1103" y="778"/>
                  </a:cubicBezTo>
                  <a:cubicBezTo>
                    <a:pt x="1096" y="634"/>
                    <a:pt x="1081" y="271"/>
                    <a:pt x="922" y="143"/>
                  </a:cubicBezTo>
                  <a:cubicBezTo>
                    <a:pt x="763" y="15"/>
                    <a:pt x="302" y="0"/>
                    <a:pt x="151" y="7"/>
                  </a:cubicBezTo>
                  <a:cubicBezTo>
                    <a:pt x="0" y="14"/>
                    <a:pt x="38" y="158"/>
                    <a:pt x="15" y="188"/>
                  </a:cubicBezTo>
                </a:path>
              </a:pathLst>
            </a:custGeom>
            <a:noFill/>
            <a:ln w="9525">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aphicFrame>
        <p:nvGraphicFramePr>
          <p:cNvPr id="955417" name="Object 25"/>
          <p:cNvGraphicFramePr>
            <a:graphicFrameLocks noChangeAspect="1"/>
          </p:cNvGraphicFramePr>
          <p:nvPr/>
        </p:nvGraphicFramePr>
        <p:xfrm>
          <a:off x="1487490" y="4076703"/>
          <a:ext cx="2592387" cy="1622425"/>
        </p:xfrm>
        <a:graphic>
          <a:graphicData uri="http://schemas.openxmlformats.org/presentationml/2006/ole">
            <mc:AlternateContent xmlns:mc="http://schemas.openxmlformats.org/markup-compatibility/2006">
              <mc:Choice xmlns:v="urn:schemas-microsoft-com:vml" Requires="v">
                <p:oleObj spid="_x0000_s2050" name="CorelDRAW" r:id="rId4" imgW="1984248" imgH="1146048" progId="">
                  <p:embed/>
                </p:oleObj>
              </mc:Choice>
              <mc:Fallback>
                <p:oleObj name="CorelDRAW" r:id="rId4" imgW="1984248" imgH="1146048" progId="">
                  <p:embed/>
                  <p:pic>
                    <p:nvPicPr>
                      <p:cNvPr id="955417"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90" y="4076703"/>
                        <a:ext cx="259238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418" name="Rectangle 26"/>
          <p:cNvSpPr>
            <a:spLocks noChangeArrowheads="1"/>
          </p:cNvSpPr>
          <p:nvPr/>
        </p:nvSpPr>
        <p:spPr bwMode="auto">
          <a:xfrm>
            <a:off x="1632846" y="5661255"/>
            <a:ext cx="165484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sz="2400" dirty="0">
                <a:solidFill>
                  <a:schemeClr val="tx1"/>
                </a:solidFill>
                <a:latin typeface="Times New Roman" pitchFamily="18" charset="0"/>
                <a:cs typeface="Times New Roman" pitchFamily="18" charset="0"/>
              </a:rPr>
              <a:t>3d Forging</a:t>
            </a:r>
          </a:p>
        </p:txBody>
      </p:sp>
      <p:pic>
        <p:nvPicPr>
          <p:cNvPr id="955419" name="Picture 2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5802" y="4076703"/>
            <a:ext cx="1944688"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5420" name="Rectangle 28"/>
          <p:cNvSpPr>
            <a:spLocks noChangeArrowheads="1"/>
          </p:cNvSpPr>
          <p:nvPr/>
        </p:nvSpPr>
        <p:spPr bwMode="auto">
          <a:xfrm>
            <a:off x="3431708" y="5876932"/>
            <a:ext cx="352742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sz="2400" dirty="0">
                <a:solidFill>
                  <a:schemeClr val="tx1"/>
                </a:solidFill>
                <a:latin typeface="Times New Roman" pitchFamily="18" charset="0"/>
                <a:cs typeface="Times New Roman" pitchFamily="18" charset="0"/>
              </a:rPr>
              <a:t>Twist Extrusion</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a:t>
            </a:r>
            <a:r>
              <a:rPr lang="en-US" sz="2400" i="1" dirty="0" err="1">
                <a:solidFill>
                  <a:schemeClr val="tx1"/>
                </a:solidFill>
                <a:latin typeface="Times New Roman" pitchFamily="18" charset="0"/>
                <a:cs typeface="Times New Roman" pitchFamily="18" charset="0"/>
              </a:rPr>
              <a:t>Y.Beygelzimer</a:t>
            </a:r>
            <a:r>
              <a:rPr lang="en-US" sz="2400" i="1" dirty="0">
                <a:solidFill>
                  <a:schemeClr val="tx1"/>
                </a:solidFill>
                <a:latin typeface="Times New Roman" pitchFamily="18" charset="0"/>
                <a:cs typeface="Times New Roman" pitchFamily="18" charset="0"/>
              </a:rPr>
              <a:t>, 1999</a:t>
            </a:r>
            <a:r>
              <a:rPr lang="en-US" sz="2400" dirty="0">
                <a:solidFill>
                  <a:schemeClr val="tx1"/>
                </a:solidFill>
                <a:latin typeface="Times New Roman" pitchFamily="18" charset="0"/>
                <a:cs typeface="Times New Roman" pitchFamily="18" charset="0"/>
              </a:rPr>
              <a:t>)</a:t>
            </a:r>
          </a:p>
        </p:txBody>
      </p:sp>
      <p:pic>
        <p:nvPicPr>
          <p:cNvPr id="30" name="Picture 29"/>
          <p:cNvPicPr/>
          <p:nvPr/>
        </p:nvPicPr>
        <p:blipFill>
          <a:blip r:embed="rId7">
            <a:extLst>
              <a:ext uri="{28A0092B-C50C-407E-A947-70E740481C1C}">
                <a14:useLocalDpi xmlns:a14="http://schemas.microsoft.com/office/drawing/2010/main" val="0"/>
              </a:ext>
            </a:extLst>
          </a:blip>
          <a:srcRect/>
          <a:stretch>
            <a:fillRect/>
          </a:stretch>
        </p:blipFill>
        <p:spPr bwMode="auto">
          <a:xfrm>
            <a:off x="6384033" y="1599258"/>
            <a:ext cx="4239310" cy="3917974"/>
          </a:xfrm>
          <a:prstGeom prst="rect">
            <a:avLst/>
          </a:prstGeom>
          <a:noFill/>
          <a:ln>
            <a:noFill/>
          </a:ln>
        </p:spPr>
      </p:pic>
      <p:sp>
        <p:nvSpPr>
          <p:cNvPr id="31" name="TextBox 30"/>
          <p:cNvSpPr txBox="1"/>
          <p:nvPr/>
        </p:nvSpPr>
        <p:spPr>
          <a:xfrm>
            <a:off x="6553200" y="5877580"/>
            <a:ext cx="4114800" cy="523220"/>
          </a:xfrm>
          <a:prstGeom prst="rect">
            <a:avLst/>
          </a:prstGeom>
          <a:noFill/>
        </p:spPr>
        <p:txBody>
          <a:bodyPr wrap="square" rtlCol="0">
            <a:spAutoFit/>
          </a:bodyPr>
          <a:lstStyle/>
          <a:p>
            <a:r>
              <a:rPr lang="en-US" sz="2800" b="1" dirty="0">
                <a:solidFill>
                  <a:srgbClr val="00B050"/>
                </a:solidFill>
              </a:rPr>
              <a:t>&amp; Friction stir Processing</a:t>
            </a:r>
            <a:endParaRPr lang="en-US" b="1" dirty="0">
              <a:solidFill>
                <a:srgbClr val="00B050"/>
              </a:solidFill>
            </a:endParaRPr>
          </a:p>
        </p:txBody>
      </p:sp>
    </p:spTree>
    <p:extLst>
      <p:ext uri="{BB962C8B-B14F-4D97-AF65-F5344CB8AC3E}">
        <p14:creationId xmlns:p14="http://schemas.microsoft.com/office/powerpoint/2010/main" val="200443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IN" dirty="0">
                <a:solidFill>
                  <a:srgbClr val="C00000"/>
                </a:solidFill>
              </a:rPr>
              <a:t>Friction Stir Processing</a:t>
            </a:r>
            <a:endParaRPr lang="en-IN" baseline="30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81200" y="685800"/>
            <a:ext cx="8153400" cy="5943600"/>
          </a:xfrm>
        </p:spPr>
        <p:txBody>
          <a:bodyPr>
            <a:normAutofit fontScale="62500" lnSpcReduction="20000"/>
          </a:bodyPr>
          <a:lstStyle/>
          <a:p>
            <a:pPr marL="0" indent="0">
              <a:lnSpc>
                <a:spcPct val="170000"/>
              </a:lnSpc>
              <a:buNone/>
            </a:pPr>
            <a:r>
              <a:rPr lang="en-US" dirty="0"/>
              <a:t>	</a:t>
            </a:r>
            <a:r>
              <a:rPr lang="en-US" dirty="0">
                <a:latin typeface="Times New Roman" panose="02020603050405020304" pitchFamily="18" charset="0"/>
                <a:cs typeface="Times New Roman" panose="02020603050405020304" pitchFamily="18" charset="0"/>
              </a:rPr>
              <a:t>Friction stir processing (FSP) has been proposed by Mishra et al. </a:t>
            </a:r>
            <a:r>
              <a:rPr lang="en-US" baseline="30000"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as a generic tool for microstructural modification based on the basic principles of FSW. Mishra utilized the following unique feature of FSW process: </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Low amount of heat generated, </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Extensive plastic flow of material, </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Very fine grain size in the stirred region, </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Random misorientation of grain boundaries in the stirred region,</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Mechanical mixing of the surface layer</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large forging pressure, </a:t>
            </a:r>
            <a:endParaRPr lang="en-IN"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Controlled flow of material. </a:t>
            </a:r>
            <a:endParaRPr lang="en-IN" dirty="0">
              <a:latin typeface="Times New Roman" panose="02020603050405020304" pitchFamily="18" charset="0"/>
              <a:cs typeface="Times New Roman" panose="02020603050405020304" pitchFamily="18" charset="0"/>
            </a:endParaRPr>
          </a:p>
          <a:p>
            <a:pPr marL="0" indent="0">
              <a:lnSpc>
                <a:spcPct val="170000"/>
              </a:lnSpc>
              <a:buNone/>
            </a:pP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FSW and FSP have similar technologies but different goals. </a:t>
            </a:r>
            <a:endParaRPr lang="en-IN"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41188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71417"/>
            <a:ext cx="7772400" cy="533399"/>
          </a:xfrm>
        </p:spPr>
        <p:txBody>
          <a:bodyPr>
            <a:noAutofit/>
          </a:bodyPr>
          <a:lstStyle/>
          <a:p>
            <a:pPr lvl="0"/>
            <a:br>
              <a:rPr lang="en-US" sz="2800" b="1" dirty="0"/>
            </a:br>
            <a:br>
              <a:rPr lang="en-US" sz="2800" b="1" dirty="0"/>
            </a:br>
            <a:r>
              <a:rPr lang="en-US" sz="2800" b="1" dirty="0">
                <a:solidFill>
                  <a:srgbClr val="00B050"/>
                </a:solidFill>
              </a:rPr>
              <a:t>Principle of Friction Stir Processing</a:t>
            </a:r>
            <a:br>
              <a:rPr lang="en-US" sz="2800" b="1" dirty="0">
                <a:latin typeface="Times New Roman" pitchFamily="18" charset="0"/>
                <a:cs typeface="Times New Roman" pitchFamily="18" charset="0"/>
              </a:rPr>
            </a:br>
            <a:br>
              <a:rPr lang="en-US" sz="2800" b="1" dirty="0"/>
            </a:br>
            <a:endParaRPr lang="en-US" sz="2800" b="1" dirty="0"/>
          </a:p>
        </p:txBody>
      </p:sp>
      <p:sp>
        <p:nvSpPr>
          <p:cNvPr id="7" name="Title 1"/>
          <p:cNvSpPr txBox="1">
            <a:spLocks/>
          </p:cNvSpPr>
          <p:nvPr/>
        </p:nvSpPr>
        <p:spPr>
          <a:xfrm>
            <a:off x="1925780" y="1947151"/>
            <a:ext cx="4114800" cy="563562"/>
          </a:xfrm>
          <a:prstGeom prst="rect">
            <a:avLst/>
          </a:prstGeom>
        </p:spPr>
        <p:txBody>
          <a:bodyPr vert="horz" lIns="91440" tIns="45720" rIns="91440" bIns="45720" rtlCol="0" anchor="ctr">
            <a:normAutofit/>
          </a:bodyPr>
          <a:lstStyle/>
          <a:p>
            <a:pPr>
              <a:spcBef>
                <a:spcPct val="0"/>
              </a:spcBef>
              <a:defRPr/>
            </a:pPr>
            <a:endParaRPr lang="en-US" sz="2400" dirty="0">
              <a:latin typeface="Times New Roman" pitchFamily="18" charset="0"/>
              <a:ea typeface="+mj-ea"/>
              <a:cs typeface="Times New Roman" pitchFamily="18" charset="0"/>
            </a:endParaRPr>
          </a:p>
        </p:txBody>
      </p:sp>
      <p:sp>
        <p:nvSpPr>
          <p:cNvPr id="23553" name="Text Box 1"/>
          <p:cNvSpPr txBox="1">
            <a:spLocks noChangeArrowheads="1"/>
          </p:cNvSpPr>
          <p:nvPr/>
        </p:nvSpPr>
        <p:spPr bwMode="auto">
          <a:xfrm>
            <a:off x="4003851" y="6220894"/>
            <a:ext cx="4286247"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2400" dirty="0"/>
              <a:t>Fig 1. Fiction Stir Processing</a:t>
            </a:r>
            <a:endParaRPr lang="en-US" sz="2400" baseline="30000" dirty="0">
              <a:latin typeface="Arial" pitchFamily="34" charset="0"/>
              <a:cs typeface="Arial" pitchFamily="34" charset="0"/>
            </a:endParaRPr>
          </a:p>
        </p:txBody>
      </p:sp>
      <p:sp>
        <p:nvSpPr>
          <p:cNvPr id="10" name="Slide Number Placeholder 9"/>
          <p:cNvSpPr>
            <a:spLocks noGrp="1"/>
          </p:cNvSpPr>
          <p:nvPr>
            <p:ph type="sldNum" sz="quarter" idx="12"/>
          </p:nvPr>
        </p:nvSpPr>
        <p:spPr/>
        <p:txBody>
          <a:bodyPr/>
          <a:lstStyle/>
          <a:p>
            <a:fld id="{B898C280-1AF3-42E3-AE51-432F0B35E02D}" type="slidenum">
              <a:rPr lang="en-US" smtClean="0"/>
              <a:pPr/>
              <a:t>8</a:t>
            </a:fld>
            <a:endParaRPr lang="en-US"/>
          </a:p>
        </p:txBody>
      </p:sp>
      <p:grpSp>
        <p:nvGrpSpPr>
          <p:cNvPr id="4" name="Group 13"/>
          <p:cNvGrpSpPr/>
          <p:nvPr/>
        </p:nvGrpSpPr>
        <p:grpSpPr>
          <a:xfrm>
            <a:off x="1698994" y="762003"/>
            <a:ext cx="4778009" cy="3436641"/>
            <a:chOff x="0" y="0"/>
            <a:chExt cx="9267214" cy="6528759"/>
          </a:xfrm>
        </p:grpSpPr>
        <p:pic>
          <p:nvPicPr>
            <p:cNvPr id="15" name="Picture 1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264" t="25934" r="17787" b="8178"/>
            <a:stretch/>
          </p:blipFill>
          <p:spPr bwMode="auto">
            <a:xfrm>
              <a:off x="355460" y="542486"/>
              <a:ext cx="852124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15"/>
            <p:cNvGrpSpPr/>
            <p:nvPr/>
          </p:nvGrpSpPr>
          <p:grpSpPr>
            <a:xfrm>
              <a:off x="0" y="0"/>
              <a:ext cx="9267214" cy="6528759"/>
              <a:chOff x="0" y="0"/>
              <a:chExt cx="9267214" cy="6528759"/>
            </a:xfrm>
          </p:grpSpPr>
          <p:sp>
            <p:nvSpPr>
              <p:cNvPr id="17" name="Curved Right Arrow 16"/>
              <p:cNvSpPr/>
              <p:nvPr/>
            </p:nvSpPr>
            <p:spPr>
              <a:xfrm rot="21117215">
                <a:off x="3116753" y="556692"/>
                <a:ext cx="1023659" cy="1269056"/>
              </a:xfrm>
              <a:prstGeom prst="curvedRightArrow">
                <a:avLst>
                  <a:gd name="adj1" fmla="val 16118"/>
                  <a:gd name="adj2" fmla="val 28236"/>
                  <a:gd name="adj3" fmla="val 25000"/>
                </a:avLst>
              </a:prstGeom>
              <a:ln w="3175">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ea typeface="Times New Roman"/>
                    <a:cs typeface="Times New Roman"/>
                  </a:rPr>
                  <a:t> </a:t>
                </a:r>
                <a:endParaRPr lang="en-IN" sz="1100">
                  <a:ea typeface="Calibri"/>
                  <a:cs typeface="Times New Roman"/>
                </a:endParaRPr>
              </a:p>
            </p:txBody>
          </p:sp>
          <p:sp>
            <p:nvSpPr>
              <p:cNvPr id="18" name="TextBox 5"/>
              <p:cNvSpPr txBox="1"/>
              <p:nvPr/>
            </p:nvSpPr>
            <p:spPr>
              <a:xfrm>
                <a:off x="0" y="3387610"/>
                <a:ext cx="2697997" cy="519104"/>
              </a:xfrm>
              <a:prstGeom prst="rect">
                <a:avLst/>
              </a:prstGeom>
              <a:noFill/>
            </p:spPr>
            <p:txBody>
              <a:bodyPr wrap="square" rtlCol="0">
                <a:noAutofit/>
              </a:bodyPr>
              <a:lstStyle/>
              <a:p>
                <a:r>
                  <a:rPr lang="en-IN" sz="1400" dirty="0">
                    <a:solidFill>
                      <a:srgbClr val="000000"/>
                    </a:solidFill>
                    <a:latin typeface="Times New Roman"/>
                    <a:ea typeface="Times New Roman"/>
                  </a:rPr>
                  <a:t>Retreating side</a:t>
                </a:r>
                <a:endParaRPr lang="en-IN" sz="1400" dirty="0">
                  <a:latin typeface="Times New Roman"/>
                  <a:ea typeface="Times New Roman"/>
                </a:endParaRPr>
              </a:p>
            </p:txBody>
          </p:sp>
          <p:sp>
            <p:nvSpPr>
              <p:cNvPr id="19" name="TextBox 6"/>
              <p:cNvSpPr txBox="1"/>
              <p:nvPr/>
            </p:nvSpPr>
            <p:spPr>
              <a:xfrm>
                <a:off x="1613992" y="1188983"/>
                <a:ext cx="2359123" cy="519104"/>
              </a:xfrm>
              <a:prstGeom prst="rect">
                <a:avLst/>
              </a:prstGeom>
              <a:noFill/>
            </p:spPr>
            <p:txBody>
              <a:bodyPr wrap="square" rtlCol="0">
                <a:noAutofit/>
              </a:bodyPr>
              <a:lstStyle/>
              <a:p>
                <a:r>
                  <a:rPr lang="en-IN" sz="1400" dirty="0">
                    <a:solidFill>
                      <a:srgbClr val="000000"/>
                    </a:solidFill>
                    <a:latin typeface="Times New Roman"/>
                    <a:ea typeface="Times New Roman"/>
                  </a:rPr>
                  <a:t>Tool rotation</a:t>
                </a:r>
                <a:endParaRPr lang="en-IN" sz="1400" dirty="0">
                  <a:latin typeface="Times New Roman"/>
                  <a:ea typeface="Times New Roman"/>
                </a:endParaRPr>
              </a:p>
            </p:txBody>
          </p:sp>
          <p:sp>
            <p:nvSpPr>
              <p:cNvPr id="20" name="Down Arrow 19"/>
              <p:cNvSpPr/>
              <p:nvPr/>
            </p:nvSpPr>
            <p:spPr>
              <a:xfrm rot="14293495">
                <a:off x="6281759" y="864336"/>
                <a:ext cx="259243" cy="1119189"/>
              </a:xfrm>
              <a:prstGeom prst="downArrow">
                <a:avLst>
                  <a:gd name="adj1" fmla="val 35143"/>
                  <a:gd name="adj2" fmla="val 6042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ea typeface="Times New Roman"/>
                    <a:cs typeface="Times New Roman"/>
                  </a:rPr>
                  <a:t> </a:t>
                </a:r>
                <a:endParaRPr lang="en-IN" sz="1100">
                  <a:ea typeface="Calibri"/>
                  <a:cs typeface="Times New Roman"/>
                </a:endParaRPr>
              </a:p>
            </p:txBody>
          </p:sp>
          <p:sp>
            <p:nvSpPr>
              <p:cNvPr id="21" name="TextBox 8"/>
              <p:cNvSpPr txBox="1"/>
              <p:nvPr/>
            </p:nvSpPr>
            <p:spPr>
              <a:xfrm>
                <a:off x="6095567" y="685755"/>
                <a:ext cx="2779966" cy="914448"/>
              </a:xfrm>
              <a:prstGeom prst="rect">
                <a:avLst/>
              </a:prstGeom>
              <a:noFill/>
            </p:spPr>
            <p:txBody>
              <a:bodyPr wrap="square" rtlCol="0">
                <a:noAutofit/>
              </a:bodyPr>
              <a:lstStyle/>
              <a:p>
                <a:r>
                  <a:rPr lang="en-IN" sz="1400" dirty="0">
                    <a:solidFill>
                      <a:srgbClr val="000000"/>
                    </a:solidFill>
                    <a:latin typeface="Times New Roman"/>
                    <a:ea typeface="Times New Roman"/>
                  </a:rPr>
                  <a:t>Direction of tool      travel</a:t>
                </a:r>
                <a:endParaRPr lang="en-IN" sz="1400" dirty="0">
                  <a:latin typeface="Times New Roman"/>
                  <a:ea typeface="Times New Roman"/>
                </a:endParaRPr>
              </a:p>
            </p:txBody>
          </p:sp>
          <p:sp>
            <p:nvSpPr>
              <p:cNvPr id="22" name="TextBox 10"/>
              <p:cNvSpPr txBox="1"/>
              <p:nvPr/>
            </p:nvSpPr>
            <p:spPr>
              <a:xfrm>
                <a:off x="810580" y="2487835"/>
                <a:ext cx="2551051" cy="519104"/>
              </a:xfrm>
              <a:prstGeom prst="rect">
                <a:avLst/>
              </a:prstGeom>
              <a:noFill/>
            </p:spPr>
            <p:txBody>
              <a:bodyPr wrap="square" rtlCol="0">
                <a:noAutofit/>
              </a:bodyPr>
              <a:lstStyle/>
              <a:p>
                <a:r>
                  <a:rPr lang="en-IN" sz="1400" dirty="0">
                    <a:solidFill>
                      <a:srgbClr val="000000"/>
                    </a:solidFill>
                    <a:latin typeface="Times New Roman"/>
                    <a:ea typeface="Times New Roman"/>
                  </a:rPr>
                  <a:t>FSW/P region</a:t>
                </a:r>
                <a:endParaRPr lang="en-IN" sz="1400" dirty="0">
                  <a:latin typeface="Times New Roman"/>
                  <a:ea typeface="Times New Roman"/>
                </a:endParaRPr>
              </a:p>
            </p:txBody>
          </p:sp>
          <p:sp>
            <p:nvSpPr>
              <p:cNvPr id="23" name="TextBox 11"/>
              <p:cNvSpPr txBox="1"/>
              <p:nvPr/>
            </p:nvSpPr>
            <p:spPr>
              <a:xfrm>
                <a:off x="687862" y="6009655"/>
                <a:ext cx="1465455" cy="519104"/>
              </a:xfrm>
              <a:prstGeom prst="rect">
                <a:avLst/>
              </a:prstGeom>
              <a:noFill/>
            </p:spPr>
            <p:txBody>
              <a:bodyPr wrap="square" rtlCol="0">
                <a:noAutofit/>
              </a:bodyPr>
              <a:lstStyle/>
              <a:p>
                <a:r>
                  <a:rPr lang="en-IN" sz="1400" dirty="0">
                    <a:solidFill>
                      <a:srgbClr val="000000"/>
                    </a:solidFill>
                    <a:latin typeface="Times New Roman"/>
                    <a:ea typeface="Times New Roman"/>
                  </a:rPr>
                  <a:t>Nugget</a:t>
                </a:r>
                <a:endParaRPr lang="en-IN" sz="1400" dirty="0">
                  <a:latin typeface="Times New Roman"/>
                  <a:ea typeface="Times New Roman"/>
                </a:endParaRPr>
              </a:p>
            </p:txBody>
          </p:sp>
          <p:sp>
            <p:nvSpPr>
              <p:cNvPr id="24" name="TextBox 12"/>
              <p:cNvSpPr txBox="1"/>
              <p:nvPr/>
            </p:nvSpPr>
            <p:spPr>
              <a:xfrm>
                <a:off x="5537141" y="5345251"/>
                <a:ext cx="2786964" cy="519104"/>
              </a:xfrm>
              <a:prstGeom prst="rect">
                <a:avLst/>
              </a:prstGeom>
              <a:noFill/>
            </p:spPr>
            <p:txBody>
              <a:bodyPr wrap="square" rtlCol="0">
                <a:noAutofit/>
              </a:bodyPr>
              <a:lstStyle/>
              <a:p>
                <a:r>
                  <a:rPr lang="en-IN" sz="1400" dirty="0">
                    <a:solidFill>
                      <a:srgbClr val="000000"/>
                    </a:solidFill>
                    <a:latin typeface="Times New Roman"/>
                    <a:ea typeface="Times New Roman"/>
                  </a:rPr>
                  <a:t>Advancing side</a:t>
                </a:r>
                <a:endParaRPr lang="en-IN" sz="1400" dirty="0">
                  <a:latin typeface="Times New Roman"/>
                  <a:ea typeface="Times New Roman"/>
                </a:endParaRPr>
              </a:p>
            </p:txBody>
          </p:sp>
          <p:sp>
            <p:nvSpPr>
              <p:cNvPr id="25" name="Down Arrow 24"/>
              <p:cNvSpPr/>
              <p:nvPr/>
            </p:nvSpPr>
            <p:spPr>
              <a:xfrm rot="21069383">
                <a:off x="4221742" y="92897"/>
                <a:ext cx="291294" cy="922925"/>
              </a:xfrm>
              <a:prstGeom prst="downArrow">
                <a:avLst>
                  <a:gd name="adj1" fmla="val 44220"/>
                  <a:gd name="adj2" fmla="val 6042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IN" sz="1100">
                    <a:ea typeface="Times New Roman"/>
                    <a:cs typeface="Times New Roman"/>
                  </a:rPr>
                  <a:t> </a:t>
                </a:r>
                <a:endParaRPr lang="en-IN" sz="1100">
                  <a:ea typeface="Calibri"/>
                  <a:cs typeface="Times New Roman"/>
                </a:endParaRPr>
              </a:p>
            </p:txBody>
          </p:sp>
          <p:sp>
            <p:nvSpPr>
              <p:cNvPr id="26" name="TextBox 14"/>
              <p:cNvSpPr txBox="1"/>
              <p:nvPr/>
            </p:nvSpPr>
            <p:spPr>
              <a:xfrm>
                <a:off x="4484573" y="0"/>
                <a:ext cx="2985890" cy="519105"/>
              </a:xfrm>
              <a:prstGeom prst="rect">
                <a:avLst/>
              </a:prstGeom>
              <a:noFill/>
            </p:spPr>
            <p:txBody>
              <a:bodyPr wrap="square" rtlCol="0">
                <a:noAutofit/>
              </a:bodyPr>
              <a:lstStyle/>
              <a:p>
                <a:r>
                  <a:rPr lang="en-IN" sz="1400" dirty="0">
                    <a:solidFill>
                      <a:srgbClr val="000000"/>
                    </a:solidFill>
                    <a:latin typeface="Times New Roman"/>
                    <a:ea typeface="Times New Roman"/>
                  </a:rPr>
                  <a:t>Downward force</a:t>
                </a:r>
                <a:endParaRPr lang="en-IN" sz="1400" dirty="0">
                  <a:latin typeface="Times New Roman"/>
                  <a:ea typeface="Times New Roman"/>
                </a:endParaRPr>
              </a:p>
            </p:txBody>
          </p:sp>
          <p:sp>
            <p:nvSpPr>
              <p:cNvPr id="27" name="TextBox 9"/>
              <p:cNvSpPr txBox="1"/>
              <p:nvPr/>
            </p:nvSpPr>
            <p:spPr>
              <a:xfrm>
                <a:off x="6977475" y="4602047"/>
                <a:ext cx="821694" cy="519104"/>
              </a:xfrm>
              <a:prstGeom prst="rect">
                <a:avLst/>
              </a:prstGeom>
              <a:noFill/>
            </p:spPr>
            <p:txBody>
              <a:bodyPr wrap="square" rtlCol="0">
                <a:noAutofit/>
              </a:bodyPr>
              <a:lstStyle/>
              <a:p>
                <a:r>
                  <a:rPr lang="en-IN" sz="1400" dirty="0">
                    <a:solidFill>
                      <a:srgbClr val="000000"/>
                    </a:solidFill>
                    <a:latin typeface="Times New Roman"/>
                    <a:ea typeface="Times New Roman"/>
                  </a:rPr>
                  <a:t>Pin </a:t>
                </a:r>
                <a:endParaRPr lang="en-IN" sz="1400" dirty="0">
                  <a:latin typeface="Times New Roman"/>
                  <a:ea typeface="Times New Roman"/>
                </a:endParaRPr>
              </a:p>
            </p:txBody>
          </p:sp>
          <p:sp>
            <p:nvSpPr>
              <p:cNvPr id="28" name="TextBox 15"/>
              <p:cNvSpPr txBox="1"/>
              <p:nvPr/>
            </p:nvSpPr>
            <p:spPr>
              <a:xfrm>
                <a:off x="7534858" y="4027256"/>
                <a:ext cx="1732356" cy="519104"/>
              </a:xfrm>
              <a:prstGeom prst="rect">
                <a:avLst/>
              </a:prstGeom>
              <a:noFill/>
            </p:spPr>
            <p:txBody>
              <a:bodyPr wrap="square" rtlCol="0">
                <a:noAutofit/>
              </a:bodyPr>
              <a:lstStyle/>
              <a:p>
                <a:r>
                  <a:rPr lang="en-IN" sz="1400" dirty="0">
                    <a:solidFill>
                      <a:srgbClr val="000000"/>
                    </a:solidFill>
                    <a:latin typeface="Times New Roman"/>
                    <a:ea typeface="Times New Roman"/>
                  </a:rPr>
                  <a:t>Shoulder</a:t>
                </a:r>
                <a:endParaRPr lang="en-IN" sz="1400" dirty="0">
                  <a:latin typeface="Times New Roman"/>
                  <a:ea typeface="Times New Roman"/>
                </a:endParaRPr>
              </a:p>
            </p:txBody>
          </p:sp>
          <p:cxnSp>
            <p:nvCxnSpPr>
              <p:cNvPr id="29" name="Straight Arrow Connector 28"/>
              <p:cNvCxnSpPr/>
              <p:nvPr/>
            </p:nvCxnSpPr>
            <p:spPr>
              <a:xfrm>
                <a:off x="863378" y="3787940"/>
                <a:ext cx="659502" cy="479260"/>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627593" y="2888105"/>
                <a:ext cx="1405380" cy="1066800"/>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029200" y="3587885"/>
                <a:ext cx="2243883" cy="1014521"/>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157752" y="5000656"/>
                <a:ext cx="1120174" cy="1009467"/>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339083" y="2514600"/>
                <a:ext cx="2750575" cy="1512970"/>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562789" y="4295201"/>
                <a:ext cx="1867778" cy="1050467"/>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35" name="Picture 2"/>
          <p:cNvPicPr>
            <a:picLocks noChangeAspect="1" noChangeArrowheads="1"/>
          </p:cNvPicPr>
          <p:nvPr/>
        </p:nvPicPr>
        <p:blipFill>
          <a:blip r:embed="rId3"/>
          <a:srcRect/>
          <a:stretch>
            <a:fillRect/>
          </a:stretch>
        </p:blipFill>
        <p:spPr bwMode="auto">
          <a:xfrm>
            <a:off x="6788428" y="685803"/>
            <a:ext cx="3680180" cy="2915899"/>
          </a:xfrm>
          <a:prstGeom prst="rect">
            <a:avLst/>
          </a:prstGeom>
          <a:noFill/>
          <a:ln w="9525">
            <a:noFill/>
            <a:miter lim="800000"/>
            <a:headEnd/>
            <a:tailEnd/>
          </a:ln>
          <a:effectLst/>
        </p:spPr>
      </p:pic>
      <p:sp>
        <p:nvSpPr>
          <p:cNvPr id="3" name="TextBox 2"/>
          <p:cNvSpPr txBox="1"/>
          <p:nvPr/>
        </p:nvSpPr>
        <p:spPr>
          <a:xfrm>
            <a:off x="6729430" y="3733801"/>
            <a:ext cx="3733800" cy="646331"/>
          </a:xfrm>
          <a:prstGeom prst="rect">
            <a:avLst/>
          </a:prstGeom>
          <a:noFill/>
        </p:spPr>
        <p:txBody>
          <a:bodyPr wrap="square" rtlCol="0">
            <a:spAutoFit/>
          </a:bodyPr>
          <a:lstStyle/>
          <a:p>
            <a:r>
              <a:rPr lang="en-IN" dirty="0"/>
              <a:t>Fig 2. Tool tilt, shoulder Engagement, penetration </a:t>
            </a:r>
            <a:r>
              <a:rPr lang="en-IN" dirty="0" err="1"/>
              <a:t>legament</a:t>
            </a:r>
            <a:endParaRPr lang="en-IN" dirty="0"/>
          </a:p>
        </p:txBody>
      </p:sp>
      <p:pic>
        <p:nvPicPr>
          <p:cNvPr id="1027" name="Picture 3" descr="C:\Users\HPW\Desktop\1485412200760-657069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3" y="4572000"/>
            <a:ext cx="4850949" cy="1600200"/>
          </a:xfrm>
          <a:prstGeom prst="rect">
            <a:avLst/>
          </a:prstGeom>
          <a:noFill/>
          <a:extLst>
            <a:ext uri="{909E8E84-426E-40DD-AFC4-6F175D3DCCD1}">
              <a14:hiddenFill xmlns:a14="http://schemas.microsoft.com/office/drawing/2010/main">
                <a:solidFill>
                  <a:srgbClr val="FFFFFF"/>
                </a:solidFill>
              </a14:hiddenFill>
            </a:ext>
          </a:extLst>
        </p:spPr>
      </p:pic>
      <p:sp>
        <p:nvSpPr>
          <p:cNvPr id="23557" name="Oval 23556"/>
          <p:cNvSpPr/>
          <p:nvPr/>
        </p:nvSpPr>
        <p:spPr>
          <a:xfrm>
            <a:off x="2564233" y="3023982"/>
            <a:ext cx="1253521" cy="7668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58" name="Right Arrow 23557"/>
          <p:cNvSpPr/>
          <p:nvPr/>
        </p:nvSpPr>
        <p:spPr>
          <a:xfrm rot="3950299">
            <a:off x="3026851" y="4138447"/>
            <a:ext cx="720744" cy="187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550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3657600" cy="487362"/>
          </a:xfrm>
        </p:spPr>
        <p:txBody>
          <a:bodyPr>
            <a:normAutofit/>
          </a:bodyPr>
          <a:lstStyle/>
          <a:p>
            <a:pPr algn="l"/>
            <a:r>
              <a:rPr lang="en-US" sz="2400" b="1" dirty="0">
                <a:latin typeface="Times New Roman" pitchFamily="18" charset="0"/>
                <a:cs typeface="Times New Roman" pitchFamily="18" charset="0"/>
              </a:rPr>
              <a:t>General Arrangement:</a:t>
            </a:r>
          </a:p>
        </p:txBody>
      </p:sp>
      <p:pic>
        <p:nvPicPr>
          <p:cNvPr id="2050" name="Picture 2"/>
          <p:cNvPicPr>
            <a:picLocks noGrp="1" noChangeAspect="1" noChangeArrowheads="1"/>
          </p:cNvPicPr>
          <p:nvPr>
            <p:ph idx="1"/>
          </p:nvPr>
        </p:nvPicPr>
        <p:blipFill>
          <a:blip r:embed="rId2"/>
          <a:srcRect/>
          <a:stretch>
            <a:fillRect/>
          </a:stretch>
        </p:blipFill>
        <p:spPr bwMode="auto">
          <a:xfrm>
            <a:off x="1600200" y="1066805"/>
            <a:ext cx="5334000" cy="4690783"/>
          </a:xfrm>
          <a:prstGeom prst="rect">
            <a:avLst/>
          </a:prstGeom>
          <a:noFill/>
          <a:ln w="9525">
            <a:noFill/>
            <a:miter lim="800000"/>
            <a:headEnd/>
            <a:tailEnd/>
          </a:ln>
          <a:effectLst/>
        </p:spPr>
      </p:pic>
      <p:sp>
        <p:nvSpPr>
          <p:cNvPr id="5" name="TextBox 4"/>
          <p:cNvSpPr txBox="1"/>
          <p:nvPr/>
        </p:nvSpPr>
        <p:spPr>
          <a:xfrm>
            <a:off x="2431613" y="5833646"/>
            <a:ext cx="3957622" cy="338554"/>
          </a:xfrm>
          <a:prstGeom prst="rect">
            <a:avLst/>
          </a:prstGeom>
          <a:noFill/>
        </p:spPr>
        <p:txBody>
          <a:bodyPr wrap="none" rtlCol="0">
            <a:spAutoFit/>
          </a:bodyPr>
          <a:lstStyle/>
          <a:p>
            <a:r>
              <a:rPr lang="en-US" sz="1600" dirty="0">
                <a:latin typeface="Times New Roman" pitchFamily="18" charset="0"/>
                <a:cs typeface="Times New Roman" pitchFamily="18" charset="0"/>
              </a:rPr>
              <a:t>Fig1 : Schematic diagram of FSW process[2].</a:t>
            </a:r>
          </a:p>
        </p:txBody>
      </p:sp>
      <p:sp>
        <p:nvSpPr>
          <p:cNvPr id="6" name="TextBox 5"/>
          <p:cNvSpPr txBox="1"/>
          <p:nvPr/>
        </p:nvSpPr>
        <p:spPr>
          <a:xfrm>
            <a:off x="7010404" y="1066800"/>
            <a:ext cx="3657599" cy="7017306"/>
          </a:xfrm>
          <a:prstGeom prst="rect">
            <a:avLst/>
          </a:prstGeom>
          <a:noFill/>
        </p:spPr>
        <p:txBody>
          <a:bodyPr wrap="square" rtlCol="0">
            <a:spAutoFit/>
          </a:bodyPr>
          <a:lstStyle/>
          <a:p>
            <a:pPr>
              <a:buFont typeface="Wingdings" pitchFamily="2" charset="2"/>
              <a:buChar char="Ø"/>
            </a:pPr>
            <a:r>
              <a:rPr lang="en-US" dirty="0"/>
              <a:t> </a:t>
            </a:r>
            <a:r>
              <a:rPr lang="en-US" dirty="0">
                <a:latin typeface="Times New Roman" pitchFamily="18" charset="0"/>
                <a:cs typeface="Times New Roman" pitchFamily="18" charset="0"/>
              </a:rPr>
              <a:t>A </a:t>
            </a:r>
            <a:r>
              <a:rPr lang="en-US" dirty="0">
                <a:solidFill>
                  <a:srgbClr val="FF0000"/>
                </a:solidFill>
                <a:latin typeface="Times New Roman" pitchFamily="18" charset="0"/>
                <a:cs typeface="Times New Roman" pitchFamily="18" charset="0"/>
              </a:rPr>
              <a:t>non-consumable rotating tool </a:t>
            </a:r>
            <a:r>
              <a:rPr lang="en-US" dirty="0">
                <a:latin typeface="Times New Roman" pitchFamily="18" charset="0"/>
                <a:cs typeface="Times New Roman" pitchFamily="18" charset="0"/>
              </a:rPr>
              <a:t>with a specially designed pin and</a:t>
            </a:r>
          </a:p>
          <a:p>
            <a:r>
              <a:rPr lang="en-US" dirty="0">
                <a:latin typeface="Times New Roman" pitchFamily="18" charset="0"/>
                <a:cs typeface="Times New Roman" pitchFamily="18" charset="0"/>
              </a:rPr>
              <a:t>shoulder is inserted into the abutting edges of sheets under the </a:t>
            </a:r>
            <a:r>
              <a:rPr lang="en-US" dirty="0">
                <a:solidFill>
                  <a:srgbClr val="FF0000"/>
                </a:solidFill>
                <a:latin typeface="Times New Roman" pitchFamily="18" charset="0"/>
                <a:cs typeface="Times New Roman" pitchFamily="18" charset="0"/>
              </a:rPr>
              <a:t>axial load </a:t>
            </a:r>
            <a:r>
              <a:rPr lang="en-US" dirty="0">
                <a:latin typeface="Times New Roman" pitchFamily="18" charset="0"/>
                <a:cs typeface="Times New Roman" pitchFamily="18" charset="0"/>
              </a:rPr>
              <a:t>[1].</a:t>
            </a:r>
          </a:p>
          <a:p>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Heat is generated </a:t>
            </a:r>
            <a:r>
              <a:rPr lang="en-US" dirty="0">
                <a:latin typeface="Times New Roman" pitchFamily="18" charset="0"/>
                <a:cs typeface="Times New Roman" pitchFamily="18" charset="0"/>
              </a:rPr>
              <a:t>because of friction between tool and workpiece and plastic deformation of workpiece [1].</a:t>
            </a:r>
          </a:p>
          <a:p>
            <a:pPr>
              <a:buFont typeface="Wingdings" pitchFamily="2" charset="2"/>
              <a:buChar char="Ø"/>
            </a:pPr>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 This heating softens the material around the pin and combination of </a:t>
            </a:r>
            <a:r>
              <a:rPr lang="en-US" dirty="0">
                <a:solidFill>
                  <a:srgbClr val="FF0000"/>
                </a:solidFill>
                <a:latin typeface="Times New Roman" pitchFamily="18" charset="0"/>
                <a:cs typeface="Times New Roman" pitchFamily="18" charset="0"/>
              </a:rPr>
              <a:t>tool rotation and translation leads to movement of material from the front of material</a:t>
            </a:r>
            <a:r>
              <a:rPr lang="en-US" dirty="0">
                <a:latin typeface="Times New Roman" pitchFamily="18" charset="0"/>
                <a:cs typeface="Times New Roman" pitchFamily="18" charset="0"/>
              </a:rPr>
              <a:t> [1].</a:t>
            </a:r>
          </a:p>
          <a:p>
            <a:pPr>
              <a:buFont typeface="Wingdings" pitchFamily="2" charset="2"/>
              <a:buChar char="Ø"/>
            </a:pPr>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 Mixing of workpiece material produces joining.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412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2006</Words>
  <Application>Microsoft Office PowerPoint</Application>
  <PresentationFormat>Widescreen</PresentationFormat>
  <Paragraphs>332</Paragraphs>
  <Slides>38</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6" baseType="lpstr">
      <vt:lpstr>Arial</vt:lpstr>
      <vt:lpstr>Calibri</vt:lpstr>
      <vt:lpstr>Calibri Light</vt:lpstr>
      <vt:lpstr>Times New Roman</vt:lpstr>
      <vt:lpstr>Wingdings</vt:lpstr>
      <vt:lpstr>Office Theme</vt:lpstr>
      <vt:lpstr>Picture</vt:lpstr>
      <vt:lpstr>CorelDRAW</vt:lpstr>
      <vt:lpstr>Influence of process parameters on additive friction stir processing of 7075 Al alloy for defence applications</vt:lpstr>
      <vt:lpstr>Problem definition</vt:lpstr>
      <vt:lpstr>General Solution</vt:lpstr>
      <vt:lpstr>Grain Refinement </vt:lpstr>
      <vt:lpstr>Severe Plastic Deformation (SPD)</vt:lpstr>
      <vt:lpstr>High Pressure Torsion </vt:lpstr>
      <vt:lpstr>Friction Stir Processing</vt:lpstr>
      <vt:lpstr>  Principle of Friction Stir Processing  </vt:lpstr>
      <vt:lpstr>General Arrangement:</vt:lpstr>
      <vt:lpstr>Microstructural zones:</vt:lpstr>
      <vt:lpstr>Material Flow:</vt:lpstr>
      <vt:lpstr>Applications:</vt:lpstr>
      <vt:lpstr>PowerPoint Presentation</vt:lpstr>
      <vt:lpstr>7075 Aluminium Alloy:-</vt:lpstr>
      <vt:lpstr>Parameters</vt:lpstr>
      <vt:lpstr>Tool Material:</vt:lpstr>
      <vt:lpstr>Different types of tool shapes are as follows: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Details</vt:lpstr>
      <vt:lpstr>Marking and Slotting</vt:lpstr>
      <vt:lpstr>Sample and sample preparation</vt:lpstr>
      <vt:lpstr>Mounting</vt:lpstr>
      <vt:lpstr>Surface Finishing</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 of process parameters on additive friction stir processing of 7075 Al alloy for defence applications</dc:title>
  <dc:creator>User</dc:creator>
  <cp:lastModifiedBy>Shubham Wadekar</cp:lastModifiedBy>
  <cp:revision>52</cp:revision>
  <dcterms:created xsi:type="dcterms:W3CDTF">2017-06-05T13:50:17Z</dcterms:created>
  <dcterms:modified xsi:type="dcterms:W3CDTF">2020-08-06T23:32:07Z</dcterms:modified>
</cp:coreProperties>
</file>